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7"/>
  </p:notesMasterIdLst>
  <p:sldIdLst>
    <p:sldId id="381" r:id="rId2"/>
    <p:sldId id="724" r:id="rId3"/>
    <p:sldId id="705" r:id="rId4"/>
    <p:sldId id="727" r:id="rId5"/>
    <p:sldId id="732" r:id="rId6"/>
    <p:sldId id="627" r:id="rId7"/>
    <p:sldId id="689" r:id="rId8"/>
    <p:sldId id="703" r:id="rId9"/>
    <p:sldId id="620" r:id="rId10"/>
    <p:sldId id="621" r:id="rId11"/>
    <p:sldId id="617" r:id="rId12"/>
    <p:sldId id="616" r:id="rId13"/>
    <p:sldId id="641" r:id="rId14"/>
    <p:sldId id="642" r:id="rId15"/>
    <p:sldId id="643" r:id="rId16"/>
    <p:sldId id="644" r:id="rId17"/>
    <p:sldId id="645" r:id="rId18"/>
    <p:sldId id="646" r:id="rId19"/>
    <p:sldId id="647" r:id="rId20"/>
    <p:sldId id="648" r:id="rId21"/>
    <p:sldId id="668" r:id="rId22"/>
    <p:sldId id="660" r:id="rId23"/>
    <p:sldId id="655" r:id="rId24"/>
    <p:sldId id="659" r:id="rId25"/>
    <p:sldId id="666" r:id="rId26"/>
    <p:sldId id="658" r:id="rId27"/>
    <p:sldId id="649" r:id="rId28"/>
    <p:sldId id="650" r:id="rId29"/>
    <p:sldId id="651" r:id="rId30"/>
    <p:sldId id="652" r:id="rId31"/>
    <p:sldId id="653" r:id="rId32"/>
    <p:sldId id="657" r:id="rId33"/>
    <p:sldId id="611" r:id="rId34"/>
    <p:sldId id="661" r:id="rId35"/>
    <p:sldId id="662" r:id="rId36"/>
    <p:sldId id="663" r:id="rId37"/>
    <p:sldId id="664" r:id="rId38"/>
    <p:sldId id="665" r:id="rId39"/>
    <p:sldId id="673" r:id="rId40"/>
    <p:sldId id="674" r:id="rId41"/>
    <p:sldId id="677" r:id="rId42"/>
    <p:sldId id="678" r:id="rId43"/>
    <p:sldId id="679" r:id="rId44"/>
    <p:sldId id="680" r:id="rId45"/>
    <p:sldId id="685" r:id="rId46"/>
    <p:sldId id="681" r:id="rId47"/>
    <p:sldId id="682" r:id="rId48"/>
    <p:sldId id="683" r:id="rId49"/>
    <p:sldId id="684" r:id="rId50"/>
    <p:sldId id="686" r:id="rId51"/>
    <p:sldId id="687" r:id="rId52"/>
    <p:sldId id="688" r:id="rId53"/>
    <p:sldId id="712" r:id="rId54"/>
    <p:sldId id="715" r:id="rId55"/>
    <p:sldId id="71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D9D9D9"/>
    <a:srgbClr val="561F1E"/>
    <a:srgbClr val="FFFF00"/>
    <a:srgbClr val="D2F0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7" autoAdjust="0"/>
    <p:restoredTop sz="95853" autoAdjust="0"/>
  </p:normalViewPr>
  <p:slideViewPr>
    <p:cSldViewPr>
      <p:cViewPr>
        <p:scale>
          <a:sx n="100" d="100"/>
          <a:sy n="100" d="100"/>
        </p:scale>
        <p:origin x="-58" y="-53"/>
      </p:cViewPr>
      <p:guideLst>
        <p:guide orient="horz" pos="2160"/>
        <p:guide pos="2880"/>
      </p:guideLst>
    </p:cSldViewPr>
  </p:slideViewPr>
  <p:outlineViewPr>
    <p:cViewPr>
      <p:scale>
        <a:sx n="33" d="100"/>
        <a:sy n="33" d="100"/>
      </p:scale>
      <p:origin x="48" y="271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icholasspaull:Documents:Dropbox:Literature:Education:Teacher%20knowledge%20&amp;%20quality:(Myburgh)%20Union%20Membership%20Breakdown%20Dec%2020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nicholasspaull:Documents:Dropbox:Journal%20articles%202012:SACMEQ%20teacher%20knowledge:Teacher%20knowledge%20by%20quintile%20and%20urban%20rur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paull\Dropbox\Journal%20articles\Common%20media%202012\Matric%202013%20results\Quintile%20&amp;%20Achievement%20-%20matric%20201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vdb\Documents\AgeEducRace20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paull\Dropbox\Journal%20articles\Common%20media%202012\Matric%202013%20results\Quintile%20&amp;%20Achievement%20-%20matric%20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paull\Dropbox\Journal%20articles\Common%20media%202012\Matric%202013%20results\Quintile%20&amp;%20Achievement%20-%20matric%2020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ic%20Spaull\Dropbox\Consulting\CDE\Graphs\TIMSS%20and%20SACMEQ%20over%20time%20graphs%20Dec%20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nicholasspaull:Documents:Dropbox:Journal%20articles%202012:SACMEQ%20teacher%20knowledge:Teacher%20knowledge%20by%20quintile%20and%20urban%20rur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nicholasspaull:Documents:Dropbox:Journal%20articles%202012:SACMEQ%20teacher%20knowledge:Teacher%20knowledge%20by%20quintile%20and%20urban%20rur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W"/>
  <c:style val="18"/>
  <c:chart>
    <c:autoTitleDeleted val="1"/>
    <c:plotArea>
      <c:layout/>
      <c:barChart>
        <c:barDir val="col"/>
        <c:grouping val="stacked"/>
        <c:ser>
          <c:idx val="0"/>
          <c:order val="0"/>
          <c:tx>
            <c:strRef>
              <c:f>Sheet1!$A$5</c:f>
              <c:strCache>
                <c:ptCount val="1"/>
                <c:pt idx="0">
                  <c:v>SADTU</c:v>
                </c:pt>
              </c:strCache>
            </c:strRef>
          </c:tx>
          <c:spPr>
            <a:solidFill>
              <a:srgbClr val="0000FF"/>
            </a:solidFill>
          </c:spPr>
          <c:cat>
            <c:strRef>
              <c:f>Sheet1!$B$4:$J$4</c:f>
              <c:strCache>
                <c:ptCount val="9"/>
                <c:pt idx="0">
                  <c:v>EC</c:v>
                </c:pt>
                <c:pt idx="1">
                  <c:v>GP</c:v>
                </c:pt>
                <c:pt idx="2">
                  <c:v>FS</c:v>
                </c:pt>
                <c:pt idx="3">
                  <c:v>KZN</c:v>
                </c:pt>
                <c:pt idx="4">
                  <c:v>LP</c:v>
                </c:pt>
                <c:pt idx="5">
                  <c:v>MP</c:v>
                </c:pt>
                <c:pt idx="6">
                  <c:v>NC</c:v>
                </c:pt>
                <c:pt idx="7">
                  <c:v>NW</c:v>
                </c:pt>
                <c:pt idx="8">
                  <c:v>WP</c:v>
                </c:pt>
              </c:strCache>
            </c:strRef>
          </c:cat>
          <c:val>
            <c:numRef>
              <c:f>Sheet1!$B$5:$J$5</c:f>
              <c:numCache>
                <c:formatCode>General</c:formatCode>
                <c:ptCount val="9"/>
                <c:pt idx="0">
                  <c:v>45968</c:v>
                </c:pt>
                <c:pt idx="1">
                  <c:v>29307</c:v>
                </c:pt>
                <c:pt idx="2">
                  <c:v>13853</c:v>
                </c:pt>
                <c:pt idx="3">
                  <c:v>57086</c:v>
                </c:pt>
                <c:pt idx="4">
                  <c:v>43706</c:v>
                </c:pt>
                <c:pt idx="5">
                  <c:v>25750</c:v>
                </c:pt>
                <c:pt idx="6">
                  <c:v>5826</c:v>
                </c:pt>
                <c:pt idx="7">
                  <c:v>18572</c:v>
                </c:pt>
                <c:pt idx="8">
                  <c:v>12944</c:v>
                </c:pt>
              </c:numCache>
            </c:numRef>
          </c:val>
        </c:ser>
        <c:ser>
          <c:idx val="1"/>
          <c:order val="1"/>
          <c:tx>
            <c:strRef>
              <c:f>Sheet1!$A$6</c:f>
              <c:strCache>
                <c:ptCount val="1"/>
                <c:pt idx="0">
                  <c:v>NAPTOSA</c:v>
                </c:pt>
              </c:strCache>
            </c:strRef>
          </c:tx>
          <c:spPr>
            <a:solidFill>
              <a:srgbClr val="008000"/>
            </a:solidFill>
          </c:spPr>
          <c:cat>
            <c:strRef>
              <c:f>Sheet1!$B$4:$J$4</c:f>
              <c:strCache>
                <c:ptCount val="9"/>
                <c:pt idx="0">
                  <c:v>EC</c:v>
                </c:pt>
                <c:pt idx="1">
                  <c:v>GP</c:v>
                </c:pt>
                <c:pt idx="2">
                  <c:v>FS</c:v>
                </c:pt>
                <c:pt idx="3">
                  <c:v>KZN</c:v>
                </c:pt>
                <c:pt idx="4">
                  <c:v>LP</c:v>
                </c:pt>
                <c:pt idx="5">
                  <c:v>MP</c:v>
                </c:pt>
                <c:pt idx="6">
                  <c:v>NC</c:v>
                </c:pt>
                <c:pt idx="7">
                  <c:v>NW</c:v>
                </c:pt>
                <c:pt idx="8">
                  <c:v>WP</c:v>
                </c:pt>
              </c:strCache>
            </c:strRef>
          </c:cat>
          <c:val>
            <c:numRef>
              <c:f>Sheet1!$B$6:$J$6</c:f>
              <c:numCache>
                <c:formatCode>General</c:formatCode>
                <c:ptCount val="9"/>
                <c:pt idx="0">
                  <c:v>12508</c:v>
                </c:pt>
                <c:pt idx="1">
                  <c:v>14805</c:v>
                </c:pt>
                <c:pt idx="2">
                  <c:v>4171</c:v>
                </c:pt>
                <c:pt idx="3">
                  <c:v>7346</c:v>
                </c:pt>
                <c:pt idx="4">
                  <c:v>687</c:v>
                </c:pt>
                <c:pt idx="5">
                  <c:v>2701</c:v>
                </c:pt>
                <c:pt idx="6">
                  <c:v>934</c:v>
                </c:pt>
                <c:pt idx="7">
                  <c:v>3335</c:v>
                </c:pt>
                <c:pt idx="8">
                  <c:v>9651</c:v>
                </c:pt>
              </c:numCache>
            </c:numRef>
          </c:val>
        </c:ser>
        <c:ser>
          <c:idx val="2"/>
          <c:order val="2"/>
          <c:tx>
            <c:strRef>
              <c:f>Sheet1!$A$7</c:f>
              <c:strCache>
                <c:ptCount val="1"/>
                <c:pt idx="0">
                  <c:v>SAOU</c:v>
                </c:pt>
              </c:strCache>
            </c:strRef>
          </c:tx>
          <c:spPr>
            <a:solidFill>
              <a:srgbClr val="FF0000"/>
            </a:solidFill>
          </c:spPr>
          <c:cat>
            <c:strRef>
              <c:f>Sheet1!$B$4:$J$4</c:f>
              <c:strCache>
                <c:ptCount val="9"/>
                <c:pt idx="0">
                  <c:v>EC</c:v>
                </c:pt>
                <c:pt idx="1">
                  <c:v>GP</c:v>
                </c:pt>
                <c:pt idx="2">
                  <c:v>FS</c:v>
                </c:pt>
                <c:pt idx="3">
                  <c:v>KZN</c:v>
                </c:pt>
                <c:pt idx="4">
                  <c:v>LP</c:v>
                </c:pt>
                <c:pt idx="5">
                  <c:v>MP</c:v>
                </c:pt>
                <c:pt idx="6">
                  <c:v>NC</c:v>
                </c:pt>
                <c:pt idx="7">
                  <c:v>NW</c:v>
                </c:pt>
                <c:pt idx="8">
                  <c:v>WP</c:v>
                </c:pt>
              </c:strCache>
            </c:strRef>
          </c:cat>
          <c:val>
            <c:numRef>
              <c:f>Sheet1!$B$7:$J$7</c:f>
              <c:numCache>
                <c:formatCode>General</c:formatCode>
                <c:ptCount val="9"/>
                <c:pt idx="0">
                  <c:v>2957</c:v>
                </c:pt>
                <c:pt idx="1">
                  <c:v>8090</c:v>
                </c:pt>
                <c:pt idx="2">
                  <c:v>4925</c:v>
                </c:pt>
                <c:pt idx="3">
                  <c:v>1244</c:v>
                </c:pt>
                <c:pt idx="4">
                  <c:v>1174</c:v>
                </c:pt>
                <c:pt idx="5">
                  <c:v>2452</c:v>
                </c:pt>
                <c:pt idx="6">
                  <c:v>1581</c:v>
                </c:pt>
                <c:pt idx="7">
                  <c:v>2242</c:v>
                </c:pt>
                <c:pt idx="8">
                  <c:v>4197</c:v>
                </c:pt>
              </c:numCache>
            </c:numRef>
          </c:val>
        </c:ser>
        <c:ser>
          <c:idx val="3"/>
          <c:order val="3"/>
          <c:tx>
            <c:strRef>
              <c:f>Sheet1!$A$8</c:f>
              <c:strCache>
                <c:ptCount val="1"/>
                <c:pt idx="0">
                  <c:v>PEU</c:v>
                </c:pt>
              </c:strCache>
            </c:strRef>
          </c:tx>
          <c:spPr>
            <a:solidFill>
              <a:srgbClr val="FFFF00"/>
            </a:solidFill>
          </c:spPr>
          <c:cat>
            <c:strRef>
              <c:f>Sheet1!$B$4:$J$4</c:f>
              <c:strCache>
                <c:ptCount val="9"/>
                <c:pt idx="0">
                  <c:v>EC</c:v>
                </c:pt>
                <c:pt idx="1">
                  <c:v>GP</c:v>
                </c:pt>
                <c:pt idx="2">
                  <c:v>FS</c:v>
                </c:pt>
                <c:pt idx="3">
                  <c:v>KZN</c:v>
                </c:pt>
                <c:pt idx="4">
                  <c:v>LP</c:v>
                </c:pt>
                <c:pt idx="5">
                  <c:v>MP</c:v>
                </c:pt>
                <c:pt idx="6">
                  <c:v>NC</c:v>
                </c:pt>
                <c:pt idx="7">
                  <c:v>NW</c:v>
                </c:pt>
                <c:pt idx="8">
                  <c:v>WP</c:v>
                </c:pt>
              </c:strCache>
            </c:strRef>
          </c:cat>
          <c:val>
            <c:numRef>
              <c:f>Sheet1!$B$8:$J$8</c:f>
              <c:numCache>
                <c:formatCode>General</c:formatCode>
                <c:ptCount val="9"/>
                <c:pt idx="0">
                  <c:v>380</c:v>
                </c:pt>
                <c:pt idx="1">
                  <c:v>2807</c:v>
                </c:pt>
                <c:pt idx="2">
                  <c:v>71</c:v>
                </c:pt>
                <c:pt idx="3">
                  <c:v>193</c:v>
                </c:pt>
                <c:pt idx="4">
                  <c:v>7824</c:v>
                </c:pt>
                <c:pt idx="5">
                  <c:v>1728</c:v>
                </c:pt>
                <c:pt idx="6">
                  <c:v>128</c:v>
                </c:pt>
                <c:pt idx="7">
                  <c:v>1210</c:v>
                </c:pt>
                <c:pt idx="8">
                  <c:v>0</c:v>
                </c:pt>
              </c:numCache>
            </c:numRef>
          </c:val>
        </c:ser>
        <c:ser>
          <c:idx val="4"/>
          <c:order val="4"/>
          <c:tx>
            <c:strRef>
              <c:f>Sheet1!$A$9</c:f>
              <c:strCache>
                <c:ptCount val="1"/>
                <c:pt idx="0">
                  <c:v>NATU</c:v>
                </c:pt>
              </c:strCache>
            </c:strRef>
          </c:tx>
          <c:spPr>
            <a:solidFill>
              <a:schemeClr val="accent6">
                <a:lumMod val="75000"/>
              </a:schemeClr>
            </a:solidFill>
          </c:spPr>
          <c:cat>
            <c:strRef>
              <c:f>Sheet1!$B$4:$J$4</c:f>
              <c:strCache>
                <c:ptCount val="9"/>
                <c:pt idx="0">
                  <c:v>EC</c:v>
                </c:pt>
                <c:pt idx="1">
                  <c:v>GP</c:v>
                </c:pt>
                <c:pt idx="2">
                  <c:v>FS</c:v>
                </c:pt>
                <c:pt idx="3">
                  <c:v>KZN</c:v>
                </c:pt>
                <c:pt idx="4">
                  <c:v>LP</c:v>
                </c:pt>
                <c:pt idx="5">
                  <c:v>MP</c:v>
                </c:pt>
                <c:pt idx="6">
                  <c:v>NC</c:v>
                </c:pt>
                <c:pt idx="7">
                  <c:v>NW</c:v>
                </c:pt>
                <c:pt idx="8">
                  <c:v>WP</c:v>
                </c:pt>
              </c:strCache>
            </c:strRef>
          </c:cat>
          <c:val>
            <c:numRef>
              <c:f>Sheet1!$B$9:$J$9</c:f>
              <c:numCache>
                <c:formatCode>General</c:formatCode>
                <c:ptCount val="9"/>
                <c:pt idx="0">
                  <c:v>380</c:v>
                </c:pt>
                <c:pt idx="1">
                  <c:v>580</c:v>
                </c:pt>
                <c:pt idx="2">
                  <c:v>416</c:v>
                </c:pt>
                <c:pt idx="3">
                  <c:v>25424</c:v>
                </c:pt>
                <c:pt idx="4">
                  <c:v>55</c:v>
                </c:pt>
                <c:pt idx="5">
                  <c:v>1334</c:v>
                </c:pt>
                <c:pt idx="6">
                  <c:v>0</c:v>
                </c:pt>
                <c:pt idx="7">
                  <c:v>284</c:v>
                </c:pt>
                <c:pt idx="8">
                  <c:v>0</c:v>
                </c:pt>
              </c:numCache>
            </c:numRef>
          </c:val>
        </c:ser>
        <c:dLbls/>
        <c:overlap val="100"/>
        <c:axId val="74964352"/>
        <c:axId val="74851456"/>
      </c:barChart>
      <c:catAx>
        <c:axId val="74964352"/>
        <c:scaling>
          <c:orientation val="minMax"/>
        </c:scaling>
        <c:axPos val="b"/>
        <c:tickLblPos val="nextTo"/>
        <c:txPr>
          <a:bodyPr/>
          <a:lstStyle/>
          <a:p>
            <a:pPr>
              <a:defRPr sz="1600" b="1"/>
            </a:pPr>
            <a:endParaRPr lang="en-US"/>
          </a:p>
        </c:txPr>
        <c:crossAx val="74851456"/>
        <c:crosses val="autoZero"/>
        <c:auto val="1"/>
        <c:lblAlgn val="ctr"/>
        <c:lblOffset val="100"/>
      </c:catAx>
      <c:valAx>
        <c:axId val="74851456"/>
        <c:scaling>
          <c:orientation val="minMax"/>
        </c:scaling>
        <c:axPos val="l"/>
        <c:majorGridlines/>
        <c:title>
          <c:tx>
            <c:rich>
              <a:bodyPr rot="-5400000" vert="horz"/>
              <a:lstStyle/>
              <a:p>
                <a:pPr>
                  <a:defRPr sz="1100"/>
                </a:pPr>
                <a:r>
                  <a:rPr lang="en-US" sz="1100"/>
                  <a:t>Teachers</a:t>
                </a:r>
              </a:p>
            </c:rich>
          </c:tx>
          <c:layout/>
        </c:title>
        <c:numFmt formatCode="General" sourceLinked="1"/>
        <c:tickLblPos val="nextTo"/>
        <c:crossAx val="74964352"/>
        <c:crosses val="autoZero"/>
        <c:crossBetween val="between"/>
      </c:valAx>
      <c:spPr>
        <a:solidFill>
          <a:schemeClr val="bg1">
            <a:lumMod val="95000"/>
          </a:schemeClr>
        </a:solidFill>
      </c:spPr>
    </c:plotArea>
    <c:legend>
      <c:legendPos val="r"/>
      <c:layout/>
      <c:txPr>
        <a:bodyPr/>
        <a:lstStyle/>
        <a:p>
          <a:pPr>
            <a:defRPr sz="1600"/>
          </a:pPr>
          <a:endParaRPr lang="en-US"/>
        </a:p>
      </c:txPr>
    </c:legend>
    <c:plotVisOnly val="1"/>
    <c:dispBlanksAs val="gap"/>
  </c:chart>
  <c:spPr>
    <a:solidFill>
      <a:schemeClr val="bg1">
        <a:lumMod val="95000"/>
      </a:schemeClr>
    </a:solidFill>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W"/>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ZA" sz="2000" b="1" i="0" u="sng" baseline="0" dirty="0" smtClean="0">
                <a:effectLst/>
              </a:rPr>
              <a:t>Maths teacher </a:t>
            </a:r>
            <a:r>
              <a:rPr lang="en-ZA" sz="2000" b="1" i="0" baseline="0" dirty="0" smtClean="0">
                <a:effectLst/>
              </a:rPr>
              <a:t>maths performance </a:t>
            </a:r>
            <a:r>
              <a:rPr lang="en-ZA" sz="2000" b="1" i="0" baseline="0" dirty="0">
                <a:effectLst/>
              </a:rPr>
              <a:t>by </a:t>
            </a:r>
            <a:endParaRPr lang="en-ZA" sz="2000" b="1" i="0" baseline="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ZA" sz="2400" b="1" i="0" baseline="0" dirty="0" smtClean="0">
                <a:effectLst/>
              </a:rPr>
              <a:t>URBAN/RURAL</a:t>
            </a:r>
            <a:endParaRPr lang="en-ZA" sz="2800" b="1" i="0" baseline="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ZA" sz="1600" b="1" i="0" baseline="0" dirty="0">
                <a:effectLst/>
              </a:rPr>
              <a:t>SACMEQ III</a:t>
            </a:r>
            <a:endParaRPr lang="en-ZA" sz="1600" dirty="0">
              <a:effectLst/>
            </a:endParaRPr>
          </a:p>
        </c:rich>
      </c:tx>
      <c:layout/>
      <c:spPr>
        <a:solidFill>
          <a:srgbClr val="D9D9D9"/>
        </a:solidFill>
      </c:spPr>
    </c:title>
    <c:plotArea>
      <c:layout/>
      <c:lineChart>
        <c:grouping val="standard"/>
        <c:ser>
          <c:idx val="0"/>
          <c:order val="0"/>
          <c:tx>
            <c:strRef>
              <c:f>'Performance by SSES quint'!$A$41</c:f>
              <c:strCache>
                <c:ptCount val="1"/>
                <c:pt idx="0">
                  <c:v>BOT</c:v>
                </c:pt>
              </c:strCache>
            </c:strRef>
          </c:tx>
          <c:marker>
            <c:symbol val="none"/>
          </c:marker>
          <c:cat>
            <c:strRef>
              <c:f>'Performance by SSES quint'!$D$39:$E$39</c:f>
              <c:strCache>
                <c:ptCount val="2"/>
                <c:pt idx="0">
                  <c:v>Rural</c:v>
                </c:pt>
                <c:pt idx="1">
                  <c:v>Urban</c:v>
                </c:pt>
              </c:strCache>
            </c:strRef>
          </c:cat>
          <c:val>
            <c:numRef>
              <c:f>'Performance by SSES quint'!$D$41:$E$41</c:f>
              <c:numCache>
                <c:formatCode>General</c:formatCode>
                <c:ptCount val="2"/>
                <c:pt idx="0">
                  <c:v>775.69259999999997</c:v>
                </c:pt>
                <c:pt idx="1">
                  <c:v>783.99619999999936</c:v>
                </c:pt>
              </c:numCache>
            </c:numRef>
          </c:val>
        </c:ser>
        <c:ser>
          <c:idx val="1"/>
          <c:order val="1"/>
          <c:tx>
            <c:strRef>
              <c:f>'Performance by SSES quint'!$A$42</c:f>
              <c:strCache>
                <c:ptCount val="1"/>
                <c:pt idx="0">
                  <c:v>KEN</c:v>
                </c:pt>
              </c:strCache>
            </c:strRef>
          </c:tx>
          <c:marker>
            <c:symbol val="none"/>
          </c:marker>
          <c:cat>
            <c:strRef>
              <c:f>'Performance by SSES quint'!$D$39:$E$39</c:f>
              <c:strCache>
                <c:ptCount val="2"/>
                <c:pt idx="0">
                  <c:v>Rural</c:v>
                </c:pt>
                <c:pt idx="1">
                  <c:v>Urban</c:v>
                </c:pt>
              </c:strCache>
            </c:strRef>
          </c:cat>
          <c:val>
            <c:numRef>
              <c:f>'Performance by SSES quint'!$D$42:$E$42</c:f>
              <c:numCache>
                <c:formatCode>General</c:formatCode>
                <c:ptCount val="2"/>
                <c:pt idx="0">
                  <c:v>900.45289999999886</c:v>
                </c:pt>
                <c:pt idx="1">
                  <c:v>916.52980000000002</c:v>
                </c:pt>
              </c:numCache>
            </c:numRef>
          </c:val>
        </c:ser>
        <c:ser>
          <c:idx val="2"/>
          <c:order val="2"/>
          <c:tx>
            <c:strRef>
              <c:f>'Performance by SSES quint'!$A$43</c:f>
              <c:strCache>
                <c:ptCount val="1"/>
                <c:pt idx="0">
                  <c:v>LES</c:v>
                </c:pt>
              </c:strCache>
            </c:strRef>
          </c:tx>
          <c:marker>
            <c:symbol val="none"/>
          </c:marker>
          <c:cat>
            <c:strRef>
              <c:f>'Performance by SSES quint'!$D$39:$E$39</c:f>
              <c:strCache>
                <c:ptCount val="2"/>
                <c:pt idx="0">
                  <c:v>Rural</c:v>
                </c:pt>
                <c:pt idx="1">
                  <c:v>Urban</c:v>
                </c:pt>
              </c:strCache>
            </c:strRef>
          </c:cat>
          <c:val>
            <c:numRef>
              <c:f>'Performance by SSES quint'!$D$43:$E$43</c:f>
              <c:numCache>
                <c:formatCode>General</c:formatCode>
                <c:ptCount val="2"/>
                <c:pt idx="0">
                  <c:v>737.149</c:v>
                </c:pt>
                <c:pt idx="1">
                  <c:v>742.34619999999836</c:v>
                </c:pt>
              </c:numCache>
            </c:numRef>
          </c:val>
        </c:ser>
        <c:ser>
          <c:idx val="4"/>
          <c:order val="3"/>
          <c:tx>
            <c:strRef>
              <c:f>'Performance by SSES quint'!$A$45</c:f>
              <c:strCache>
                <c:ptCount val="1"/>
                <c:pt idx="0">
                  <c:v>MOZ</c:v>
                </c:pt>
              </c:strCache>
            </c:strRef>
          </c:tx>
          <c:marker>
            <c:symbol val="none"/>
          </c:marker>
          <c:cat>
            <c:strRef>
              <c:f>'Performance by SSES quint'!$D$39:$E$39</c:f>
              <c:strCache>
                <c:ptCount val="2"/>
                <c:pt idx="0">
                  <c:v>Rural</c:v>
                </c:pt>
                <c:pt idx="1">
                  <c:v>Urban</c:v>
                </c:pt>
              </c:strCache>
            </c:strRef>
          </c:cat>
          <c:val>
            <c:numRef>
              <c:f>'Performance by SSES quint'!$D$45:$E$45</c:f>
              <c:numCache>
                <c:formatCode>General</c:formatCode>
                <c:ptCount val="2"/>
                <c:pt idx="0">
                  <c:v>746.63459999999998</c:v>
                </c:pt>
                <c:pt idx="1">
                  <c:v>744.92729999999801</c:v>
                </c:pt>
              </c:numCache>
            </c:numRef>
          </c:val>
        </c:ser>
        <c:ser>
          <c:idx val="5"/>
          <c:order val="4"/>
          <c:tx>
            <c:strRef>
              <c:f>'Performance by SSES quint'!$A$46</c:f>
              <c:strCache>
                <c:ptCount val="1"/>
                <c:pt idx="0">
                  <c:v>NAM</c:v>
                </c:pt>
              </c:strCache>
            </c:strRef>
          </c:tx>
          <c:marker>
            <c:symbol val="none"/>
          </c:marker>
          <c:cat>
            <c:strRef>
              <c:f>'Performance by SSES quint'!$D$39:$E$39</c:f>
              <c:strCache>
                <c:ptCount val="2"/>
                <c:pt idx="0">
                  <c:v>Rural</c:v>
                </c:pt>
                <c:pt idx="1">
                  <c:v>Urban</c:v>
                </c:pt>
              </c:strCache>
            </c:strRef>
          </c:cat>
          <c:val>
            <c:numRef>
              <c:f>'Performance by SSES quint'!$D$46:$E$46</c:f>
              <c:numCache>
                <c:formatCode>General</c:formatCode>
                <c:ptCount val="2"/>
                <c:pt idx="0">
                  <c:v>765.72730000000001</c:v>
                </c:pt>
                <c:pt idx="1">
                  <c:v>779.18799999999999</c:v>
                </c:pt>
              </c:numCache>
            </c:numRef>
          </c:val>
        </c:ser>
        <c:ser>
          <c:idx val="6"/>
          <c:order val="5"/>
          <c:tx>
            <c:strRef>
              <c:f>'Performance by SSES quint'!$A$47</c:f>
              <c:strCache>
                <c:ptCount val="1"/>
                <c:pt idx="0">
                  <c:v>SEY</c:v>
                </c:pt>
              </c:strCache>
            </c:strRef>
          </c:tx>
          <c:marker>
            <c:symbol val="none"/>
          </c:marker>
          <c:cat>
            <c:strRef>
              <c:f>'Performance by SSES quint'!$D$39:$E$39</c:f>
              <c:strCache>
                <c:ptCount val="2"/>
                <c:pt idx="0">
                  <c:v>Rural</c:v>
                </c:pt>
                <c:pt idx="1">
                  <c:v>Urban</c:v>
                </c:pt>
              </c:strCache>
            </c:strRef>
          </c:cat>
          <c:val>
            <c:numRef>
              <c:f>'Performance by SSES quint'!$D$47:$E$47</c:f>
              <c:numCache>
                <c:formatCode>General</c:formatCode>
                <c:ptCount val="2"/>
                <c:pt idx="0">
                  <c:v>838.13729999999987</c:v>
                </c:pt>
                <c:pt idx="1">
                  <c:v>816.3759</c:v>
                </c:pt>
              </c:numCache>
            </c:numRef>
          </c:val>
        </c:ser>
        <c:ser>
          <c:idx val="7"/>
          <c:order val="6"/>
          <c:tx>
            <c:strRef>
              <c:f>'Performance by SSES quint'!$A$48</c:f>
              <c:strCache>
                <c:ptCount val="1"/>
                <c:pt idx="0">
                  <c:v>SOU</c:v>
                </c:pt>
              </c:strCache>
            </c:strRef>
          </c:tx>
          <c:spPr>
            <a:ln w="76200" cmpd="sng">
              <a:solidFill>
                <a:sysClr val="windowText" lastClr="000000"/>
              </a:solidFill>
              <a:prstDash val="sysDash"/>
            </a:ln>
          </c:spPr>
          <c:marker>
            <c:symbol val="none"/>
          </c:marker>
          <c:cat>
            <c:strRef>
              <c:f>'Performance by SSES quint'!$D$39:$E$39</c:f>
              <c:strCache>
                <c:ptCount val="2"/>
                <c:pt idx="0">
                  <c:v>Rural</c:v>
                </c:pt>
                <c:pt idx="1">
                  <c:v>Urban</c:v>
                </c:pt>
              </c:strCache>
            </c:strRef>
          </c:cat>
          <c:val>
            <c:numRef>
              <c:f>'Performance by SSES quint'!$D$48:$E$48</c:f>
              <c:numCache>
                <c:formatCode>General</c:formatCode>
                <c:ptCount val="2"/>
                <c:pt idx="0">
                  <c:v>727.85989999999936</c:v>
                </c:pt>
                <c:pt idx="1">
                  <c:v>801.11990000000003</c:v>
                </c:pt>
              </c:numCache>
            </c:numRef>
          </c:val>
        </c:ser>
        <c:ser>
          <c:idx val="8"/>
          <c:order val="7"/>
          <c:tx>
            <c:strRef>
              <c:f>'Performance by SSES quint'!$A$49</c:f>
              <c:strCache>
                <c:ptCount val="1"/>
                <c:pt idx="0">
                  <c:v>SWA</c:v>
                </c:pt>
              </c:strCache>
            </c:strRef>
          </c:tx>
          <c:marker>
            <c:symbol val="none"/>
          </c:marker>
          <c:cat>
            <c:strRef>
              <c:f>'Performance by SSES quint'!$D$39:$E$39</c:f>
              <c:strCache>
                <c:ptCount val="2"/>
                <c:pt idx="0">
                  <c:v>Rural</c:v>
                </c:pt>
                <c:pt idx="1">
                  <c:v>Urban</c:v>
                </c:pt>
              </c:strCache>
            </c:strRef>
          </c:cat>
          <c:val>
            <c:numRef>
              <c:f>'Performance by SSES quint'!$D$49:$E$49</c:f>
              <c:numCache>
                <c:formatCode>General</c:formatCode>
                <c:ptCount val="2"/>
                <c:pt idx="0">
                  <c:v>810.83679999999936</c:v>
                </c:pt>
                <c:pt idx="1">
                  <c:v>811.69590000000005</c:v>
                </c:pt>
              </c:numCache>
            </c:numRef>
          </c:val>
        </c:ser>
        <c:ser>
          <c:idx val="9"/>
          <c:order val="8"/>
          <c:tx>
            <c:strRef>
              <c:f>'Performance by SSES quint'!$A$50</c:f>
              <c:strCache>
                <c:ptCount val="1"/>
                <c:pt idx="0">
                  <c:v>TAN</c:v>
                </c:pt>
              </c:strCache>
            </c:strRef>
          </c:tx>
          <c:marker>
            <c:symbol val="none"/>
          </c:marker>
          <c:cat>
            <c:strRef>
              <c:f>'Performance by SSES quint'!$D$39:$E$39</c:f>
              <c:strCache>
                <c:ptCount val="2"/>
                <c:pt idx="0">
                  <c:v>Rural</c:v>
                </c:pt>
                <c:pt idx="1">
                  <c:v>Urban</c:v>
                </c:pt>
              </c:strCache>
            </c:strRef>
          </c:cat>
          <c:val>
            <c:numRef>
              <c:f>'Performance by SSES quint'!$D$50:$E$50</c:f>
              <c:numCache>
                <c:formatCode>General</c:formatCode>
                <c:ptCount val="2"/>
                <c:pt idx="0">
                  <c:v>823.40269999999987</c:v>
                </c:pt>
                <c:pt idx="1">
                  <c:v>831.00030000000004</c:v>
                </c:pt>
              </c:numCache>
            </c:numRef>
          </c:val>
        </c:ser>
        <c:ser>
          <c:idx val="10"/>
          <c:order val="9"/>
          <c:tx>
            <c:strRef>
              <c:f>'Performance by SSES quint'!$A$51</c:f>
              <c:strCache>
                <c:ptCount val="1"/>
                <c:pt idx="0">
                  <c:v>UGA</c:v>
                </c:pt>
              </c:strCache>
            </c:strRef>
          </c:tx>
          <c:marker>
            <c:symbol val="none"/>
          </c:marker>
          <c:cat>
            <c:strRef>
              <c:f>'Performance by SSES quint'!$D$39:$E$39</c:f>
              <c:strCache>
                <c:ptCount val="2"/>
                <c:pt idx="0">
                  <c:v>Rural</c:v>
                </c:pt>
                <c:pt idx="1">
                  <c:v>Urban</c:v>
                </c:pt>
              </c:strCache>
            </c:strRef>
          </c:cat>
          <c:val>
            <c:numRef>
              <c:f>'Performance by SSES quint'!$D$51:$E$51</c:f>
              <c:numCache>
                <c:formatCode>General</c:formatCode>
                <c:ptCount val="2"/>
                <c:pt idx="0">
                  <c:v>829.80149999999924</c:v>
                </c:pt>
                <c:pt idx="1">
                  <c:v>842.3184</c:v>
                </c:pt>
              </c:numCache>
            </c:numRef>
          </c:val>
        </c:ser>
        <c:ser>
          <c:idx val="13"/>
          <c:order val="10"/>
          <c:tx>
            <c:strRef>
              <c:f>'Performance by SSES quint'!$A$54</c:f>
              <c:strCache>
                <c:ptCount val="1"/>
                <c:pt idx="0">
                  <c:v>ZIM</c:v>
                </c:pt>
              </c:strCache>
            </c:strRef>
          </c:tx>
          <c:marker>
            <c:symbol val="none"/>
          </c:marker>
          <c:cat>
            <c:strRef>
              <c:f>'Performance by SSES quint'!$D$39:$E$39</c:f>
              <c:strCache>
                <c:ptCount val="2"/>
                <c:pt idx="0">
                  <c:v>Rural</c:v>
                </c:pt>
                <c:pt idx="1">
                  <c:v>Urban</c:v>
                </c:pt>
              </c:strCache>
            </c:strRef>
          </c:cat>
          <c:val>
            <c:numRef>
              <c:f>'Performance by SSES quint'!$D$54:$E$54</c:f>
              <c:numCache>
                <c:formatCode>General</c:formatCode>
                <c:ptCount val="2"/>
                <c:pt idx="0">
                  <c:v>860.27820000000008</c:v>
                </c:pt>
                <c:pt idx="1">
                  <c:v>834.48850000000004</c:v>
                </c:pt>
              </c:numCache>
            </c:numRef>
          </c:val>
        </c:ser>
        <c:dLbls/>
        <c:marker val="1"/>
        <c:axId val="82977152"/>
        <c:axId val="82978688"/>
      </c:lineChart>
      <c:catAx>
        <c:axId val="82977152"/>
        <c:scaling>
          <c:orientation val="minMax"/>
        </c:scaling>
        <c:axPos val="b"/>
        <c:tickLblPos val="nextTo"/>
        <c:txPr>
          <a:bodyPr/>
          <a:lstStyle/>
          <a:p>
            <a:pPr>
              <a:defRPr sz="2000"/>
            </a:pPr>
            <a:endParaRPr lang="en-US"/>
          </a:p>
        </c:txPr>
        <c:crossAx val="82978688"/>
        <c:crosses val="autoZero"/>
        <c:auto val="1"/>
        <c:lblAlgn val="ctr"/>
        <c:lblOffset val="100"/>
      </c:catAx>
      <c:valAx>
        <c:axId val="82978688"/>
        <c:scaling>
          <c:orientation val="minMax"/>
          <c:max val="950"/>
          <c:min val="700"/>
        </c:scaling>
        <c:axPos val="l"/>
        <c:majorGridlines/>
        <c:numFmt formatCode="General" sourceLinked="1"/>
        <c:tickLblPos val="nextTo"/>
        <c:crossAx val="82977152"/>
        <c:crosses val="autoZero"/>
        <c:crossBetween val="between"/>
      </c:valAx>
    </c:plotArea>
    <c:legend>
      <c:legendPos val="r"/>
      <c:layout/>
      <c:spPr>
        <a:solidFill>
          <a:srgbClr val="D9D9D9"/>
        </a:solidFill>
      </c:sp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W"/>
  <c:chart>
    <c:autoTitleDeleted val="1"/>
    <c:plotArea>
      <c:layout/>
      <c:barChart>
        <c:barDir val="col"/>
        <c:grouping val="clustered"/>
        <c:ser>
          <c:idx val="0"/>
          <c:order val="0"/>
          <c:tx>
            <c:strRef>
              <c:f>TIMSS!$C$2</c:f>
              <c:strCache>
                <c:ptCount val="1"/>
                <c:pt idx="0">
                  <c:v>Maths </c:v>
                </c:pt>
              </c:strCache>
            </c:strRef>
          </c:tx>
          <c:spPr>
            <a:solidFill>
              <a:schemeClr val="accent2">
                <a:lumMod val="60000"/>
                <a:lumOff val="40000"/>
              </a:schemeClr>
            </a:solidFill>
          </c:spPr>
          <c:dPt>
            <c:idx val="21"/>
            <c:spPr>
              <a:solidFill>
                <a:srgbClr val="C00000"/>
              </a:solidFill>
            </c:spPr>
          </c:dPt>
          <c:dPt>
            <c:idx val="25"/>
            <c:spPr>
              <a:solidFill>
                <a:srgbClr val="C00000"/>
              </a:solidFill>
            </c:spPr>
          </c:dPt>
          <c:dPt>
            <c:idx val="26"/>
            <c:spPr>
              <a:solidFill>
                <a:srgbClr val="C00000"/>
              </a:solidFill>
            </c:spPr>
          </c:dPt>
          <c:dPt>
            <c:idx val="27"/>
            <c:spPr>
              <a:solidFill>
                <a:srgbClr val="C00000"/>
              </a:solidFill>
            </c:spPr>
          </c:dPt>
          <c:dPt>
            <c:idx val="28"/>
            <c:spPr>
              <a:solidFill>
                <a:srgbClr val="C00000"/>
              </a:solidFill>
            </c:spPr>
          </c:dPt>
          <c:dPt>
            <c:idx val="29"/>
            <c:spPr>
              <a:solidFill>
                <a:srgbClr val="C00000"/>
              </a:solidFill>
            </c:spPr>
          </c:dPt>
          <c:dPt>
            <c:idx val="30"/>
            <c:spPr>
              <a:solidFill>
                <a:srgbClr val="C00000"/>
              </a:solidFill>
            </c:spPr>
          </c:dPt>
          <c:errBars>
            <c:errBarType val="both"/>
            <c:errValType val="cust"/>
            <c:plus>
              <c:numRef>
                <c:f>TIMSS!$D$3:$D$33</c:f>
                <c:numCache>
                  <c:formatCode>General</c:formatCode>
                  <c:ptCount val="31"/>
                  <c:pt idx="0">
                    <c:v>7.2</c:v>
                  </c:pt>
                  <c:pt idx="1">
                    <c:v>5</c:v>
                  </c:pt>
                  <c:pt idx="2">
                    <c:v>8</c:v>
                  </c:pt>
                  <c:pt idx="3">
                    <c:v>7.8</c:v>
                  </c:pt>
                  <c:pt idx="4">
                    <c:v>5.4</c:v>
                  </c:pt>
                  <c:pt idx="5">
                    <c:v>8</c:v>
                  </c:pt>
                  <c:pt idx="6">
                    <c:v>7.8</c:v>
                  </c:pt>
                  <c:pt idx="7">
                    <c:v>7.4</c:v>
                  </c:pt>
                  <c:pt idx="8">
                    <c:v>10.8</c:v>
                  </c:pt>
                  <c:pt idx="9">
                    <c:v>7.6</c:v>
                  </c:pt>
                  <c:pt idx="10">
                    <c:v>8.6</c:v>
                  </c:pt>
                  <c:pt idx="11">
                    <c:v>10.4</c:v>
                  </c:pt>
                  <c:pt idx="12">
                    <c:v>5.6</c:v>
                  </c:pt>
                  <c:pt idx="13">
                    <c:v>5.2</c:v>
                  </c:pt>
                  <c:pt idx="14">
                    <c:v>8.6</c:v>
                  </c:pt>
                  <c:pt idx="15">
                    <c:v>7.4</c:v>
                  </c:pt>
                  <c:pt idx="16">
                    <c:v>7</c:v>
                  </c:pt>
                  <c:pt idx="17">
                    <c:v>5</c:v>
                  </c:pt>
                  <c:pt idx="18">
                    <c:v>8.6</c:v>
                  </c:pt>
                  <c:pt idx="19">
                    <c:v>9</c:v>
                  </c:pt>
                  <c:pt idx="20">
                    <c:v>4</c:v>
                  </c:pt>
                  <c:pt idx="21">
                    <c:v>5</c:v>
                  </c:pt>
                  <c:pt idx="22">
                    <c:v>7.4</c:v>
                  </c:pt>
                  <c:pt idx="23">
                    <c:v>8.6</c:v>
                  </c:pt>
                  <c:pt idx="25">
                    <c:v>11.4</c:v>
                  </c:pt>
                  <c:pt idx="26">
                    <c:v>7.2</c:v>
                  </c:pt>
                  <c:pt idx="27">
                    <c:v>8</c:v>
                  </c:pt>
                  <c:pt idx="28">
                    <c:v>11.2</c:v>
                  </c:pt>
                  <c:pt idx="29">
                    <c:v>19.399999999999999</c:v>
                  </c:pt>
                  <c:pt idx="30">
                    <c:v>34.200000000000003</c:v>
                  </c:pt>
                </c:numCache>
              </c:numRef>
            </c:plus>
            <c:minus>
              <c:numRef>
                <c:f>TIMSS!$D$3:$D$33</c:f>
                <c:numCache>
                  <c:formatCode>General</c:formatCode>
                  <c:ptCount val="31"/>
                  <c:pt idx="0">
                    <c:v>7.2</c:v>
                  </c:pt>
                  <c:pt idx="1">
                    <c:v>5</c:v>
                  </c:pt>
                  <c:pt idx="2">
                    <c:v>8</c:v>
                  </c:pt>
                  <c:pt idx="3">
                    <c:v>7.8</c:v>
                  </c:pt>
                  <c:pt idx="4">
                    <c:v>5.4</c:v>
                  </c:pt>
                  <c:pt idx="5">
                    <c:v>8</c:v>
                  </c:pt>
                  <c:pt idx="6">
                    <c:v>7.8</c:v>
                  </c:pt>
                  <c:pt idx="7">
                    <c:v>7.4</c:v>
                  </c:pt>
                  <c:pt idx="8">
                    <c:v>10.8</c:v>
                  </c:pt>
                  <c:pt idx="9">
                    <c:v>7.6</c:v>
                  </c:pt>
                  <c:pt idx="10">
                    <c:v>8.6</c:v>
                  </c:pt>
                  <c:pt idx="11">
                    <c:v>10.4</c:v>
                  </c:pt>
                  <c:pt idx="12">
                    <c:v>5.6</c:v>
                  </c:pt>
                  <c:pt idx="13">
                    <c:v>5.2</c:v>
                  </c:pt>
                  <c:pt idx="14">
                    <c:v>8.6</c:v>
                  </c:pt>
                  <c:pt idx="15">
                    <c:v>7.4</c:v>
                  </c:pt>
                  <c:pt idx="16">
                    <c:v>7</c:v>
                  </c:pt>
                  <c:pt idx="17">
                    <c:v>5</c:v>
                  </c:pt>
                  <c:pt idx="18">
                    <c:v>8.6</c:v>
                  </c:pt>
                  <c:pt idx="19">
                    <c:v>9</c:v>
                  </c:pt>
                  <c:pt idx="20">
                    <c:v>4</c:v>
                  </c:pt>
                  <c:pt idx="21">
                    <c:v>5</c:v>
                  </c:pt>
                  <c:pt idx="22">
                    <c:v>7.4</c:v>
                  </c:pt>
                  <c:pt idx="23">
                    <c:v>8.6</c:v>
                  </c:pt>
                  <c:pt idx="25">
                    <c:v>11.4</c:v>
                  </c:pt>
                  <c:pt idx="26">
                    <c:v>7.2</c:v>
                  </c:pt>
                  <c:pt idx="27">
                    <c:v>8</c:v>
                  </c:pt>
                  <c:pt idx="28">
                    <c:v>11.2</c:v>
                  </c:pt>
                  <c:pt idx="29">
                    <c:v>19.399999999999999</c:v>
                  </c:pt>
                  <c:pt idx="30">
                    <c:v>34.200000000000003</c:v>
                  </c:pt>
                </c:numCache>
              </c:numRef>
            </c:minus>
          </c:errBars>
          <c:cat>
            <c:multiLvlStrRef>
              <c:f>TIMSS!$A$3:$B$33</c:f>
              <c:multiLvlStrCache>
                <c:ptCount val="31"/>
                <c:lvl>
                  <c:pt idx="0">
                    <c:v> Russian Federation  </c:v>
                  </c:pt>
                  <c:pt idx="1">
                    <c:v> Lithuania  </c:v>
                  </c:pt>
                  <c:pt idx="2">
                    <c:v> Kazakhstan  </c:v>
                  </c:pt>
                  <c:pt idx="3">
                    <c:v> Ukraine  </c:v>
                  </c:pt>
                  <c:pt idx="4">
                    <c:v> Armenia  </c:v>
                  </c:pt>
                  <c:pt idx="5">
                    <c:v> Romania  </c:v>
                  </c:pt>
                  <c:pt idx="6">
                    <c:v> Turkey  </c:v>
                  </c:pt>
                  <c:pt idx="7">
                    <c:v> Lebanon  </c:v>
                  </c:pt>
                  <c:pt idx="8">
                    <c:v> Malaysia  </c:v>
                  </c:pt>
                  <c:pt idx="9">
                    <c:v> Georgia  </c:v>
                  </c:pt>
                  <c:pt idx="10">
                    <c:v> Thailand  </c:v>
                  </c:pt>
                  <c:pt idx="11">
                    <c:v> Macedonia, Rep. of  </c:v>
                  </c:pt>
                  <c:pt idx="12">
                    <c:v> Tunisia  </c:v>
                  </c:pt>
                  <c:pt idx="13">
                    <c:v> Chile  </c:v>
                  </c:pt>
                  <c:pt idx="14">
                    <c:v> Iran, Islamic Rep. of  </c:v>
                  </c:pt>
                  <c:pt idx="15">
                    <c:v> Jordan  </c:v>
                  </c:pt>
                  <c:pt idx="16">
                    <c:v> Palestinian Nat'l Auth.  </c:v>
                  </c:pt>
                  <c:pt idx="17">
                    <c:v> Botswana (Gr9)  </c:v>
                  </c:pt>
                  <c:pt idx="18">
                    <c:v> Indonesia  </c:v>
                  </c:pt>
                  <c:pt idx="19">
                    <c:v> Syrian Arab Republic  </c:v>
                  </c:pt>
                  <c:pt idx="20">
                    <c:v> Morocco  </c:v>
                  </c:pt>
                  <c:pt idx="21">
                    <c:v> South Africa (Gr9)  </c:v>
                  </c:pt>
                  <c:pt idx="22">
                    <c:v> Honduras (Gr9) </c:v>
                  </c:pt>
                  <c:pt idx="23">
                    <c:v> Ghana  </c:v>
                  </c:pt>
                  <c:pt idx="25">
                    <c:v>Quintile 1</c:v>
                  </c:pt>
                  <c:pt idx="26">
                    <c:v>Quintile 2</c:v>
                  </c:pt>
                  <c:pt idx="27">
                    <c:v>Quintile 3</c:v>
                  </c:pt>
                  <c:pt idx="28">
                    <c:v>Quintile 4</c:v>
                  </c:pt>
                  <c:pt idx="29">
                    <c:v>Quintile 5</c:v>
                  </c:pt>
                  <c:pt idx="30">
                    <c:v>Independent</c:v>
                  </c:pt>
                </c:lvl>
                <c:lvl>
                  <c:pt idx="0">
                    <c:v>Middle-income countries</c:v>
                  </c:pt>
                  <c:pt idx="25">
                    <c:v>South Africa (Gr9)</c:v>
                  </c:pt>
                </c:lvl>
              </c:multiLvlStrCache>
            </c:multiLvlStrRef>
          </c:cat>
          <c:val>
            <c:numRef>
              <c:f>TIMSS!$C$3:$C$33</c:f>
              <c:numCache>
                <c:formatCode>0</c:formatCode>
                <c:ptCount val="31"/>
                <c:pt idx="0">
                  <c:v>539</c:v>
                </c:pt>
                <c:pt idx="1">
                  <c:v>502</c:v>
                </c:pt>
                <c:pt idx="2">
                  <c:v>487</c:v>
                </c:pt>
                <c:pt idx="3">
                  <c:v>479</c:v>
                </c:pt>
                <c:pt idx="4">
                  <c:v>467</c:v>
                </c:pt>
                <c:pt idx="5">
                  <c:v>458</c:v>
                </c:pt>
                <c:pt idx="6">
                  <c:v>452</c:v>
                </c:pt>
                <c:pt idx="7">
                  <c:v>449</c:v>
                </c:pt>
                <c:pt idx="8">
                  <c:v>440</c:v>
                </c:pt>
                <c:pt idx="9">
                  <c:v>431</c:v>
                </c:pt>
                <c:pt idx="10">
                  <c:v>427</c:v>
                </c:pt>
                <c:pt idx="11">
                  <c:v>426</c:v>
                </c:pt>
                <c:pt idx="12">
                  <c:v>425</c:v>
                </c:pt>
                <c:pt idx="13">
                  <c:v>416</c:v>
                </c:pt>
                <c:pt idx="14">
                  <c:v>415</c:v>
                </c:pt>
                <c:pt idx="15">
                  <c:v>406</c:v>
                </c:pt>
                <c:pt idx="16">
                  <c:v>404</c:v>
                </c:pt>
                <c:pt idx="17">
                  <c:v>397</c:v>
                </c:pt>
                <c:pt idx="18">
                  <c:v>386</c:v>
                </c:pt>
                <c:pt idx="19">
                  <c:v>380</c:v>
                </c:pt>
                <c:pt idx="20">
                  <c:v>371</c:v>
                </c:pt>
                <c:pt idx="21">
                  <c:v>352</c:v>
                </c:pt>
                <c:pt idx="22">
                  <c:v>338</c:v>
                </c:pt>
                <c:pt idx="23">
                  <c:v>331</c:v>
                </c:pt>
                <c:pt idx="25">
                  <c:v>316</c:v>
                </c:pt>
                <c:pt idx="26">
                  <c:v>318</c:v>
                </c:pt>
                <c:pt idx="27">
                  <c:v>336</c:v>
                </c:pt>
                <c:pt idx="28">
                  <c:v>360</c:v>
                </c:pt>
                <c:pt idx="29">
                  <c:v>438</c:v>
                </c:pt>
                <c:pt idx="30">
                  <c:v>474</c:v>
                </c:pt>
              </c:numCache>
            </c:numRef>
          </c:val>
        </c:ser>
        <c:dLbls/>
        <c:axId val="76410240"/>
        <c:axId val="76416128"/>
      </c:barChart>
      <c:catAx>
        <c:axId val="76410240"/>
        <c:scaling>
          <c:orientation val="minMax"/>
        </c:scaling>
        <c:axPos val="b"/>
        <c:tickLblPos val="nextTo"/>
        <c:txPr>
          <a:bodyPr/>
          <a:lstStyle/>
          <a:p>
            <a:pPr>
              <a:defRPr sz="1600"/>
            </a:pPr>
            <a:endParaRPr lang="en-US"/>
          </a:p>
        </c:txPr>
        <c:crossAx val="76416128"/>
        <c:crosses val="autoZero"/>
        <c:auto val="1"/>
        <c:lblAlgn val="ctr"/>
        <c:lblOffset val="100"/>
      </c:catAx>
      <c:valAx>
        <c:axId val="76416128"/>
        <c:scaling>
          <c:orientation val="minMax"/>
          <c:min val="200"/>
        </c:scaling>
        <c:axPos val="l"/>
        <c:majorGridlines/>
        <c:title>
          <c:tx>
            <c:rich>
              <a:bodyPr rot="-5400000" vert="horz"/>
              <a:lstStyle/>
              <a:p>
                <a:pPr>
                  <a:defRPr/>
                </a:pPr>
                <a:r>
                  <a:rPr lang="en-ZA"/>
                  <a:t>TIMSS 2011 Mathematics</a:t>
                </a:r>
                <a:r>
                  <a:rPr lang="en-ZA" baseline="0"/>
                  <a:t> score</a:t>
                </a:r>
                <a:endParaRPr lang="en-ZA"/>
              </a:p>
            </c:rich>
          </c:tx>
          <c:layout/>
        </c:title>
        <c:numFmt formatCode="0" sourceLinked="1"/>
        <c:tickLblPos val="nextTo"/>
        <c:txPr>
          <a:bodyPr/>
          <a:lstStyle/>
          <a:p>
            <a:pPr>
              <a:defRPr sz="1100"/>
            </a:pPr>
            <a:endParaRPr lang="en-US"/>
          </a:p>
        </c:txPr>
        <c:crossAx val="76410240"/>
        <c:crosses val="autoZero"/>
        <c:crossBetween val="between"/>
        <c:majorUnit val="40"/>
      </c:valAx>
      <c:spPr>
        <a:solidFill>
          <a:schemeClr val="bg1">
            <a:lumMod val="95000"/>
          </a:schemeClr>
        </a:solidFill>
      </c:spPr>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W"/>
  <c:chart>
    <c:title>
      <c:tx>
        <c:rich>
          <a:bodyPr/>
          <a:lstStyle/>
          <a:p>
            <a:pPr>
              <a:defRPr/>
            </a:pPr>
            <a:r>
              <a:rPr lang="en-US"/>
              <a:t>2013 Matric passes by quintile</a:t>
            </a:r>
          </a:p>
        </c:rich>
      </c:tx>
      <c:layout/>
    </c:title>
    <c:plotArea>
      <c:layout/>
      <c:barChart>
        <c:barDir val="col"/>
        <c:grouping val="clustered"/>
        <c:ser>
          <c:idx val="0"/>
          <c:order val="0"/>
          <c:tx>
            <c:strRef>
              <c:f>'Table 1'!$C$50:$D$50</c:f>
              <c:strCache>
                <c:ptCount val="1"/>
                <c:pt idx="0">
                  <c:v>Matric pass rate by quintile</c:v>
                </c:pt>
              </c:strCache>
            </c:strRef>
          </c:tx>
          <c:spPr>
            <a:solidFill>
              <a:schemeClr val="bg1">
                <a:lumMod val="65000"/>
              </a:schemeClr>
            </a:solidFill>
          </c:spPr>
          <c:dLbls>
            <c:dLblPos val="ctr"/>
            <c:showVal val="1"/>
          </c:dLbls>
          <c:cat>
            <c:strRef>
              <c:f>'Table 1'!$E$49:$I$49</c:f>
              <c:strCache>
                <c:ptCount val="5"/>
                <c:pt idx="0">
                  <c:v>Quintile 1</c:v>
                </c:pt>
                <c:pt idx="1">
                  <c:v>Quintile 2</c:v>
                </c:pt>
                <c:pt idx="2">
                  <c:v>Quintile 3</c:v>
                </c:pt>
                <c:pt idx="3">
                  <c:v>Quintile 4</c:v>
                </c:pt>
                <c:pt idx="4">
                  <c:v>Quintile 5</c:v>
                </c:pt>
              </c:strCache>
            </c:strRef>
          </c:cat>
          <c:val>
            <c:numRef>
              <c:f>'Table 1'!$E$50:$I$50</c:f>
              <c:numCache>
                <c:formatCode>0%</c:formatCode>
                <c:ptCount val="5"/>
                <c:pt idx="0">
                  <c:v>0.70348453102289699</c:v>
                </c:pt>
                <c:pt idx="1">
                  <c:v>0.73063014156261696</c:v>
                </c:pt>
                <c:pt idx="2">
                  <c:v>0.74853877872232288</c:v>
                </c:pt>
                <c:pt idx="3">
                  <c:v>0.81767006616222504</c:v>
                </c:pt>
                <c:pt idx="4">
                  <c:v>0.9190274476730822</c:v>
                </c:pt>
              </c:numCache>
            </c:numRef>
          </c:val>
        </c:ser>
        <c:ser>
          <c:idx val="2"/>
          <c:order val="1"/>
          <c:tx>
            <c:strRef>
              <c:f>'Table 1'!$C$52:$D$52</c:f>
              <c:strCache>
                <c:ptCount val="1"/>
                <c:pt idx="0">
                  <c:v>Matric passes as % of Grade 8 (2009)</c:v>
                </c:pt>
              </c:strCache>
            </c:strRef>
          </c:tx>
          <c:spPr>
            <a:solidFill>
              <a:schemeClr val="tx2">
                <a:lumMod val="60000"/>
                <a:lumOff val="40000"/>
              </a:schemeClr>
            </a:solidFill>
          </c:spPr>
          <c:dLbls>
            <c:txPr>
              <a:bodyPr/>
              <a:lstStyle/>
              <a:p>
                <a:pPr>
                  <a:defRPr>
                    <a:solidFill>
                      <a:schemeClr val="bg1"/>
                    </a:solidFill>
                  </a:defRPr>
                </a:pPr>
                <a:endParaRPr lang="en-US"/>
              </a:p>
            </c:txPr>
            <c:dLblPos val="ctr"/>
            <c:showVal val="1"/>
          </c:dLbls>
          <c:cat>
            <c:strRef>
              <c:f>'Table 1'!$E$49:$I$49</c:f>
              <c:strCache>
                <c:ptCount val="5"/>
                <c:pt idx="0">
                  <c:v>Quintile 1</c:v>
                </c:pt>
                <c:pt idx="1">
                  <c:v>Quintile 2</c:v>
                </c:pt>
                <c:pt idx="2">
                  <c:v>Quintile 3</c:v>
                </c:pt>
                <c:pt idx="3">
                  <c:v>Quintile 4</c:v>
                </c:pt>
                <c:pt idx="4">
                  <c:v>Quintile 5</c:v>
                </c:pt>
              </c:strCache>
            </c:strRef>
          </c:cat>
          <c:val>
            <c:numRef>
              <c:f>'Table 1'!$E$52:$I$52</c:f>
              <c:numCache>
                <c:formatCode>0%</c:formatCode>
                <c:ptCount val="5"/>
                <c:pt idx="0">
                  <c:v>0.36177565511986104</c:v>
                </c:pt>
                <c:pt idx="1">
                  <c:v>0.49211331623239302</c:v>
                </c:pt>
                <c:pt idx="2">
                  <c:v>0.36777683350719498</c:v>
                </c:pt>
                <c:pt idx="3">
                  <c:v>0.42424453154634001</c:v>
                </c:pt>
                <c:pt idx="4">
                  <c:v>0.67576900038758325</c:v>
                </c:pt>
              </c:numCache>
            </c:numRef>
          </c:val>
        </c:ser>
        <c:ser>
          <c:idx val="3"/>
          <c:order val="2"/>
          <c:tx>
            <c:strRef>
              <c:f>'Table 1'!$C$53:$D$53</c:f>
              <c:strCache>
                <c:ptCount val="1"/>
                <c:pt idx="0">
                  <c:v>Bachelor passes as % of Grade 8 (2009)</c:v>
                </c:pt>
              </c:strCache>
            </c:strRef>
          </c:tx>
          <c:spPr>
            <a:solidFill>
              <a:srgbClr val="FF0000"/>
            </a:solidFill>
          </c:spPr>
          <c:dLbls>
            <c:dLblPos val="ctr"/>
            <c:showVal val="1"/>
          </c:dLbls>
          <c:cat>
            <c:strRef>
              <c:f>'Table 1'!$E$49:$I$49</c:f>
              <c:strCache>
                <c:ptCount val="5"/>
                <c:pt idx="0">
                  <c:v>Quintile 1</c:v>
                </c:pt>
                <c:pt idx="1">
                  <c:v>Quintile 2</c:v>
                </c:pt>
                <c:pt idx="2">
                  <c:v>Quintile 3</c:v>
                </c:pt>
                <c:pt idx="3">
                  <c:v>Quintile 4</c:v>
                </c:pt>
                <c:pt idx="4">
                  <c:v>Quintile 5</c:v>
                </c:pt>
              </c:strCache>
            </c:strRef>
          </c:cat>
          <c:val>
            <c:numRef>
              <c:f>'Table 1'!$E$53:$I$53</c:f>
              <c:numCache>
                <c:formatCode>0%</c:formatCode>
                <c:ptCount val="5"/>
                <c:pt idx="0">
                  <c:v>0.10225645655265501</c:v>
                </c:pt>
                <c:pt idx="1">
                  <c:v>0.15149520723639806</c:v>
                </c:pt>
                <c:pt idx="2">
                  <c:v>0.122474132132543</c:v>
                </c:pt>
                <c:pt idx="3">
                  <c:v>0.16579213554178804</c:v>
                </c:pt>
                <c:pt idx="4">
                  <c:v>0.38885874352559807</c:v>
                </c:pt>
              </c:numCache>
            </c:numRef>
          </c:val>
        </c:ser>
        <c:dLbls/>
        <c:axId val="77598720"/>
        <c:axId val="77600256"/>
      </c:barChart>
      <c:catAx>
        <c:axId val="77598720"/>
        <c:scaling>
          <c:orientation val="minMax"/>
        </c:scaling>
        <c:axPos val="b"/>
        <c:tickLblPos val="nextTo"/>
        <c:crossAx val="77600256"/>
        <c:crosses val="autoZero"/>
        <c:auto val="1"/>
        <c:lblAlgn val="ctr"/>
        <c:lblOffset val="100"/>
      </c:catAx>
      <c:valAx>
        <c:axId val="77600256"/>
        <c:scaling>
          <c:orientation val="minMax"/>
        </c:scaling>
        <c:axPos val="l"/>
        <c:majorGridlines/>
        <c:numFmt formatCode="0%" sourceLinked="1"/>
        <c:tickLblPos val="nextTo"/>
        <c:crossAx val="77598720"/>
        <c:crosses val="autoZero"/>
        <c:crossBetween val="between"/>
      </c:valAx>
    </c:plotArea>
    <c:legend>
      <c:legendPos val="t"/>
      <c:layout/>
      <c:txPr>
        <a:bodyPr/>
        <a:lstStyle/>
        <a:p>
          <a:pPr>
            <a:defRPr sz="1200"/>
          </a:pPr>
          <a:endParaRPr lang="en-US"/>
        </a:p>
      </c:txPr>
    </c:legend>
    <c:plotVisOnly val="1"/>
    <c:dispBlanksAs val="gap"/>
  </c:chart>
  <c:spPr>
    <a:solidFill>
      <a:schemeClr val="bg1">
        <a:lumMod val="95000"/>
      </a:schemeClr>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W"/>
  <c:chart>
    <c:plotArea>
      <c:layout/>
      <c:areaChart>
        <c:grouping val="stacked"/>
        <c:ser>
          <c:idx val="0"/>
          <c:order val="0"/>
          <c:tx>
            <c:strRef>
              <c:f>'Qualification level'!$B$635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level'!$B$636:$B$717</c:f>
            </c:numRef>
          </c:val>
        </c:ser>
        <c:ser>
          <c:idx val="1"/>
          <c:order val="1"/>
          <c:tx>
            <c:strRef>
              <c:f>'Qualification level'!$C$635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level'!$C$636:$C$717</c:f>
            </c:numRef>
          </c:val>
        </c:ser>
        <c:ser>
          <c:idx val="2"/>
          <c:order val="2"/>
          <c:tx>
            <c:strRef>
              <c:f>'Qualification level'!$D$635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level'!$D$636:$D$717</c:f>
            </c:numRef>
          </c:val>
        </c:ser>
        <c:ser>
          <c:idx val="3"/>
          <c:order val="3"/>
          <c:tx>
            <c:strRef>
              <c:f>'Qualification level'!$E$635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level'!$E$636:$E$717</c:f>
            </c:numRef>
          </c:val>
        </c:ser>
        <c:ser>
          <c:idx val="4"/>
          <c:order val="4"/>
          <c:tx>
            <c:strRef>
              <c:f>'Qualification level'!$F$635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level'!$F$636:$F$717</c:f>
            </c:numRef>
          </c:val>
        </c:ser>
        <c:ser>
          <c:idx val="5"/>
          <c:order val="5"/>
          <c:tx>
            <c:strRef>
              <c:f>'Qualification level'!$G$635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level'!$G$636:$G$717</c:f>
            </c:numRef>
          </c:val>
        </c:ser>
        <c:ser>
          <c:idx val="6"/>
          <c:order val="6"/>
          <c:tx>
            <c:strRef>
              <c:f>'Qualification level'!$H$635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level'!$H$636:$H$717</c:f>
            </c:numRef>
          </c:val>
        </c:ser>
        <c:ser>
          <c:idx val="7"/>
          <c:order val="7"/>
          <c:tx>
            <c:strRef>
              <c:f>'Qualification level'!$I$635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level'!$I$636:$I$717</c:f>
            </c:numRef>
          </c:val>
        </c:ser>
        <c:ser>
          <c:idx val="8"/>
          <c:order val="8"/>
          <c:tx>
            <c:strRef>
              <c:f>'Qualification level'!$J$635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level'!$J$636:$J$717</c:f>
            </c:numRef>
          </c:val>
        </c:ser>
        <c:ser>
          <c:idx val="9"/>
          <c:order val="9"/>
          <c:tx>
            <c:strRef>
              <c:f>'Qualification level'!$K$635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level'!$K$636:$K$717</c:f>
            </c:numRef>
          </c:val>
        </c:ser>
        <c:ser>
          <c:idx val="10"/>
          <c:order val="10"/>
          <c:tx>
            <c:strRef>
              <c:f>'Qualification level'!$L$635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level'!$L$636:$L$717</c:f>
            </c:numRef>
          </c:val>
        </c:ser>
        <c:ser>
          <c:idx val="11"/>
          <c:order val="11"/>
          <c:tx>
            <c:strRef>
              <c:f>'Qualification level'!$M$635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level'!$M$636:$M$717</c:f>
            </c:numRef>
          </c:val>
        </c:ser>
        <c:ser>
          <c:idx val="12"/>
          <c:order val="12"/>
          <c:tx>
            <c:strRef>
              <c:f>'Qualification level'!$N$635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level'!$N$636:$N$717</c:f>
            </c:numRef>
          </c:val>
        </c:ser>
        <c:ser>
          <c:idx val="13"/>
          <c:order val="13"/>
          <c:tx>
            <c:strRef>
              <c:f>'Qualification level'!$O$635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level'!$O$636:$O$717</c:f>
            </c:numRef>
          </c:val>
        </c:ser>
        <c:ser>
          <c:idx val="14"/>
          <c:order val="14"/>
          <c:tx>
            <c:strRef>
              <c:f>'Qualification level'!$P$635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level'!$P$636:$P$717</c:f>
            </c:numRef>
          </c:val>
        </c:ser>
        <c:ser>
          <c:idx val="15"/>
          <c:order val="15"/>
          <c:tx>
            <c:strRef>
              <c:f>'Qualification level'!$Q$635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level'!$Q$636:$Q$717</c:f>
            </c:numRef>
          </c:val>
        </c:ser>
        <c:ser>
          <c:idx val="16"/>
          <c:order val="16"/>
          <c:tx>
            <c:strRef>
              <c:f>'Qualification level'!$R$635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level'!$R$636:$R$717</c:f>
            </c:numRef>
          </c:val>
        </c:ser>
        <c:ser>
          <c:idx val="17"/>
          <c:order val="17"/>
          <c:tx>
            <c:strRef>
              <c:f>'Qualification level'!$S$635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level'!$S$636:$S$717</c:f>
            </c:numRef>
          </c:val>
        </c:ser>
        <c:ser>
          <c:idx val="18"/>
          <c:order val="18"/>
          <c:tx>
            <c:strRef>
              <c:f>'Qualification level'!$T$635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level'!$T$636:$T$717</c:f>
            </c:numRef>
          </c:val>
        </c:ser>
        <c:ser>
          <c:idx val="19"/>
          <c:order val="19"/>
          <c:tx>
            <c:strRef>
              <c:f>'Qualification level'!$U$635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level'!$U$636:$U$717</c:f>
            </c:numRef>
          </c:val>
        </c:ser>
        <c:ser>
          <c:idx val="20"/>
          <c:order val="20"/>
          <c:tx>
            <c:strRef>
              <c:f>'Qualification level'!$V$635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level'!$V$636:$V$717</c:f>
            </c:numRef>
          </c:val>
        </c:ser>
        <c:ser>
          <c:idx val="21"/>
          <c:order val="21"/>
          <c:tx>
            <c:strRef>
              <c:f>'Qualification level'!$W$635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level'!$W$636:$W$717</c:f>
            </c:numRef>
          </c:val>
        </c:ser>
        <c:ser>
          <c:idx val="22"/>
          <c:order val="22"/>
          <c:tx>
            <c:strRef>
              <c:f>'Qualification level'!$X$635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level'!$X$636:$X$717</c:f>
            </c:numRef>
          </c:val>
        </c:ser>
        <c:ser>
          <c:idx val="23"/>
          <c:order val="23"/>
          <c:tx>
            <c:strRef>
              <c:f>'Qualification level'!$Y$635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level'!$Y$636:$Y$717</c:f>
            </c:numRef>
          </c:val>
        </c:ser>
        <c:ser>
          <c:idx val="24"/>
          <c:order val="24"/>
          <c:tx>
            <c:strRef>
              <c:f>'Qualification level'!$Z$635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level'!$Z$636:$Z$717</c:f>
            </c:numRef>
          </c:val>
        </c:ser>
        <c:ser>
          <c:idx val="25"/>
          <c:order val="25"/>
          <c:tx>
            <c:strRef>
              <c:f>'Qualification level'!$AA$635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level'!$AA$636:$AA$717</c:f>
            </c:numRef>
          </c:val>
        </c:ser>
        <c:ser>
          <c:idx val="26"/>
          <c:order val="26"/>
          <c:tx>
            <c:strRef>
              <c:f>'Qualification level'!$AB$635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level'!$AB$636:$AB$717</c:f>
            </c:numRef>
          </c:val>
        </c:ser>
        <c:ser>
          <c:idx val="27"/>
          <c:order val="27"/>
          <c:tx>
            <c:strRef>
              <c:f>'Qualification level'!$AC$635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level'!$AC$636:$AC$717</c:f>
            </c:numRef>
          </c:val>
        </c:ser>
        <c:ser>
          <c:idx val="28"/>
          <c:order val="28"/>
          <c:tx>
            <c:strRef>
              <c:f>'Qualification level'!$AD$635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level'!$AD$636:$AD$717</c:f>
            </c:numRef>
          </c:val>
        </c:ser>
        <c:ser>
          <c:idx val="29"/>
          <c:order val="29"/>
          <c:tx>
            <c:strRef>
              <c:f>'Qualification level'!$AE$635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level'!$AE$636:$AE$717</c:f>
            </c:numRef>
          </c:val>
        </c:ser>
        <c:ser>
          <c:idx val="30"/>
          <c:order val="30"/>
          <c:tx>
            <c:strRef>
              <c:f>'Qualification level'!$AF$635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level'!$AF$636:$AF$717</c:f>
            </c:numRef>
          </c:val>
        </c:ser>
        <c:ser>
          <c:idx val="31"/>
          <c:order val="31"/>
          <c:tx>
            <c:strRef>
              <c:f>'Qualification level'!$AG$635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level'!$AG$636:$AG$717</c:f>
            </c:numRef>
          </c:val>
        </c:ser>
        <c:ser>
          <c:idx val="32"/>
          <c:order val="32"/>
          <c:tx>
            <c:strRef>
              <c:f>'Qualification level'!$AH$635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level'!$AH$636:$AH$717</c:f>
            </c:numRef>
          </c:val>
        </c:ser>
        <c:ser>
          <c:idx val="33"/>
          <c:order val="33"/>
          <c:tx>
            <c:strRef>
              <c:f>'Qualification level'!$AI$635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level'!$AI$636:$AI$717</c:f>
            </c:numRef>
          </c:val>
        </c:ser>
        <c:ser>
          <c:idx val="34"/>
          <c:order val="34"/>
          <c:tx>
            <c:strRef>
              <c:f>'Qualification level'!$AJ$635</c:f>
              <c:strCache>
                <c:ptCount val="1"/>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level'!$AJ$636:$AJ$717</c:f>
            </c:numRef>
          </c:val>
        </c:ser>
        <c:ser>
          <c:idx val="35"/>
          <c:order val="35"/>
          <c:tx>
            <c:strRef>
              <c:f>'Qualification level'!$AK$635</c:f>
              <c:strCache>
                <c:ptCount val="1"/>
                <c:pt idx="0">
                  <c:v>None</c:v>
                </c:pt>
              </c:strCache>
            </c:strRef>
          </c:tx>
          <c:spPr>
            <a:solidFill>
              <a:schemeClr val="accent2"/>
            </a:solidFill>
          </c:spPr>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level'!$AK$636:$AK$717</c:f>
              <c:numCache>
                <c:formatCode>0%</c:formatCode>
                <c:ptCount val="61"/>
                <c:pt idx="0">
                  <c:v>1.7350631827206E-2</c:v>
                </c:pt>
                <c:pt idx="1">
                  <c:v>2.0039059416935404E-2</c:v>
                </c:pt>
                <c:pt idx="2">
                  <c:v>2.1872580736372702E-2</c:v>
                </c:pt>
                <c:pt idx="3">
                  <c:v>2.3835922337664402E-2</c:v>
                </c:pt>
                <c:pt idx="4">
                  <c:v>2.3870784879499299E-2</c:v>
                </c:pt>
                <c:pt idx="5">
                  <c:v>2.6829547533938104E-2</c:v>
                </c:pt>
                <c:pt idx="6">
                  <c:v>2.781382244979071E-2</c:v>
                </c:pt>
                <c:pt idx="7">
                  <c:v>2.8293074082695102E-2</c:v>
                </c:pt>
                <c:pt idx="8">
                  <c:v>2.9122522850106594E-2</c:v>
                </c:pt>
                <c:pt idx="9">
                  <c:v>3.0993839417544907E-2</c:v>
                </c:pt>
                <c:pt idx="10">
                  <c:v>3.2173042325147408E-2</c:v>
                </c:pt>
                <c:pt idx="11">
                  <c:v>3.5399556276232695E-2</c:v>
                </c:pt>
                <c:pt idx="12">
                  <c:v>3.7296163560437599E-2</c:v>
                </c:pt>
                <c:pt idx="13">
                  <c:v>3.7206095618477104E-2</c:v>
                </c:pt>
                <c:pt idx="14">
                  <c:v>4.1712301505606605E-2</c:v>
                </c:pt>
                <c:pt idx="15">
                  <c:v>4.3661459617852484E-2</c:v>
                </c:pt>
                <c:pt idx="16">
                  <c:v>4.8079445539862389E-2</c:v>
                </c:pt>
                <c:pt idx="17">
                  <c:v>4.8444108761329284E-2</c:v>
                </c:pt>
                <c:pt idx="18">
                  <c:v>5.1713141194770898E-2</c:v>
                </c:pt>
                <c:pt idx="19">
                  <c:v>5.7073213646484898E-2</c:v>
                </c:pt>
                <c:pt idx="20">
                  <c:v>5.9182210693380206E-2</c:v>
                </c:pt>
                <c:pt idx="21">
                  <c:v>6.801058298410971E-2</c:v>
                </c:pt>
                <c:pt idx="22">
                  <c:v>7.1331135614413996E-2</c:v>
                </c:pt>
                <c:pt idx="23">
                  <c:v>7.5288503075309099E-2</c:v>
                </c:pt>
                <c:pt idx="24">
                  <c:v>7.5981824083089899E-2</c:v>
                </c:pt>
                <c:pt idx="25">
                  <c:v>8.6689532545011105E-2</c:v>
                </c:pt>
                <c:pt idx="26">
                  <c:v>9.3837982737570227E-2</c:v>
                </c:pt>
                <c:pt idx="27">
                  <c:v>9.8936514905471201E-2</c:v>
                </c:pt>
                <c:pt idx="28">
                  <c:v>0.10878274031036801</c:v>
                </c:pt>
                <c:pt idx="29">
                  <c:v>0.11408832174117202</c:v>
                </c:pt>
                <c:pt idx="30">
                  <c:v>0.11793828018521402</c:v>
                </c:pt>
                <c:pt idx="31">
                  <c:v>0.13343488995114799</c:v>
                </c:pt>
                <c:pt idx="32">
                  <c:v>0.13401641055136307</c:v>
                </c:pt>
                <c:pt idx="33">
                  <c:v>0.14456529453106906</c:v>
                </c:pt>
                <c:pt idx="34">
                  <c:v>0.14561671056888001</c:v>
                </c:pt>
                <c:pt idx="35">
                  <c:v>0.15921131872242608</c:v>
                </c:pt>
                <c:pt idx="36">
                  <c:v>0.165817474649257</c:v>
                </c:pt>
                <c:pt idx="37">
                  <c:v>0.17107601184600199</c:v>
                </c:pt>
                <c:pt idx="38">
                  <c:v>0.17871689980410002</c:v>
                </c:pt>
                <c:pt idx="39">
                  <c:v>0.19226625793737703</c:v>
                </c:pt>
                <c:pt idx="40">
                  <c:v>0.20624605392131204</c:v>
                </c:pt>
                <c:pt idx="41">
                  <c:v>0.23122798565038799</c:v>
                </c:pt>
                <c:pt idx="42">
                  <c:v>0.21769424265584303</c:v>
                </c:pt>
                <c:pt idx="43">
                  <c:v>0.21584284824182803</c:v>
                </c:pt>
                <c:pt idx="44">
                  <c:v>0.21824115235719002</c:v>
                </c:pt>
                <c:pt idx="45">
                  <c:v>0.22443766839595997</c:v>
                </c:pt>
                <c:pt idx="46">
                  <c:v>0.23611169431030901</c:v>
                </c:pt>
                <c:pt idx="47">
                  <c:v>0.24285484595297399</c:v>
                </c:pt>
                <c:pt idx="48">
                  <c:v>0.25910767578925503</c:v>
                </c:pt>
                <c:pt idx="49">
                  <c:v>0.2766226742273451</c:v>
                </c:pt>
                <c:pt idx="50">
                  <c:v>0.29427979355645906</c:v>
                </c:pt>
                <c:pt idx="51">
                  <c:v>0.35820840057759301</c:v>
                </c:pt>
                <c:pt idx="52">
                  <c:v>0.31577135953698793</c:v>
                </c:pt>
                <c:pt idx="53">
                  <c:v>0.3114316691144241</c:v>
                </c:pt>
                <c:pt idx="54">
                  <c:v>0.30657963903977603</c:v>
                </c:pt>
                <c:pt idx="55">
                  <c:v>0.33863463038020203</c:v>
                </c:pt>
                <c:pt idx="56">
                  <c:v>0.33306339417346703</c:v>
                </c:pt>
                <c:pt idx="57">
                  <c:v>0.36540813553179902</c:v>
                </c:pt>
                <c:pt idx="58">
                  <c:v>0.36409920295876702</c:v>
                </c:pt>
                <c:pt idx="59">
                  <c:v>0.36045016486524312</c:v>
                </c:pt>
                <c:pt idx="60">
                  <c:v>0.38123188944200898</c:v>
                </c:pt>
              </c:numCache>
            </c:numRef>
          </c:val>
        </c:ser>
        <c:ser>
          <c:idx val="36"/>
          <c:order val="36"/>
          <c:tx>
            <c:strRef>
              <c:f>'Qualification level'!$AL$635</c:f>
              <c:strCache>
                <c:ptCount val="1"/>
                <c:pt idx="0">
                  <c:v>Some primary</c:v>
                </c:pt>
              </c:strCache>
            </c:strRef>
          </c:tx>
          <c:spPr>
            <a:solidFill>
              <a:srgbClr val="0070C0"/>
            </a:solidFill>
          </c:spPr>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level'!$AL$636:$AL$717</c:f>
              <c:numCache>
                <c:formatCode>0%</c:formatCode>
                <c:ptCount val="61"/>
                <c:pt idx="0">
                  <c:v>3.554175260791851E-2</c:v>
                </c:pt>
                <c:pt idx="1">
                  <c:v>3.84601265392953E-2</c:v>
                </c:pt>
                <c:pt idx="2">
                  <c:v>4.0108344009781402E-2</c:v>
                </c:pt>
                <c:pt idx="3">
                  <c:v>4.4069907014084309E-2</c:v>
                </c:pt>
                <c:pt idx="4">
                  <c:v>4.4811053833958107E-2</c:v>
                </c:pt>
                <c:pt idx="5">
                  <c:v>5.2517141534719002E-2</c:v>
                </c:pt>
                <c:pt idx="6">
                  <c:v>5.3393849415102099E-2</c:v>
                </c:pt>
                <c:pt idx="7">
                  <c:v>5.4345630375063708E-2</c:v>
                </c:pt>
                <c:pt idx="8">
                  <c:v>5.67792092954068E-2</c:v>
                </c:pt>
                <c:pt idx="9">
                  <c:v>5.9382584050370821E-2</c:v>
                </c:pt>
                <c:pt idx="10">
                  <c:v>5.8658175986294386E-2</c:v>
                </c:pt>
                <c:pt idx="11">
                  <c:v>6.3916125671000495E-2</c:v>
                </c:pt>
                <c:pt idx="12">
                  <c:v>6.699251103818811E-2</c:v>
                </c:pt>
                <c:pt idx="13">
                  <c:v>6.7863191207586424E-2</c:v>
                </c:pt>
                <c:pt idx="14">
                  <c:v>7.5366794306968132E-2</c:v>
                </c:pt>
                <c:pt idx="15">
                  <c:v>7.8654722641396418E-2</c:v>
                </c:pt>
                <c:pt idx="16">
                  <c:v>8.7699255585926408E-2</c:v>
                </c:pt>
                <c:pt idx="17">
                  <c:v>9.1143504531722E-2</c:v>
                </c:pt>
                <c:pt idx="18">
                  <c:v>9.9400580300673419E-2</c:v>
                </c:pt>
                <c:pt idx="19">
                  <c:v>0.107742432607891</c:v>
                </c:pt>
                <c:pt idx="20">
                  <c:v>0.10816082734611003</c:v>
                </c:pt>
                <c:pt idx="21">
                  <c:v>0.12621065087255701</c:v>
                </c:pt>
                <c:pt idx="22">
                  <c:v>0.13245658613564801</c:v>
                </c:pt>
                <c:pt idx="23">
                  <c:v>0.141392220188016</c:v>
                </c:pt>
                <c:pt idx="24">
                  <c:v>0.14288988964621899</c:v>
                </c:pt>
                <c:pt idx="25">
                  <c:v>0.15798443436100207</c:v>
                </c:pt>
                <c:pt idx="26">
                  <c:v>0.16898270290672801</c:v>
                </c:pt>
                <c:pt idx="27">
                  <c:v>0.17890399875763802</c:v>
                </c:pt>
                <c:pt idx="28">
                  <c:v>0.19029238618901703</c:v>
                </c:pt>
                <c:pt idx="29">
                  <c:v>0.19473413601289005</c:v>
                </c:pt>
                <c:pt idx="30">
                  <c:v>0.191682988690417</c:v>
                </c:pt>
                <c:pt idx="31">
                  <c:v>0.20640647160792105</c:v>
                </c:pt>
                <c:pt idx="32">
                  <c:v>0.21045442106190804</c:v>
                </c:pt>
                <c:pt idx="33">
                  <c:v>0.22175622062530201</c:v>
                </c:pt>
                <c:pt idx="34">
                  <c:v>0.22109770938275</c:v>
                </c:pt>
                <c:pt idx="35">
                  <c:v>0.22249046912846604</c:v>
                </c:pt>
                <c:pt idx="36">
                  <c:v>0.22907070426448098</c:v>
                </c:pt>
                <c:pt idx="37">
                  <c:v>0.23394111840195103</c:v>
                </c:pt>
                <c:pt idx="38">
                  <c:v>0.24506516818398799</c:v>
                </c:pt>
                <c:pt idx="39">
                  <c:v>0.25272023939858401</c:v>
                </c:pt>
                <c:pt idx="40">
                  <c:v>0.23484618577702407</c:v>
                </c:pt>
                <c:pt idx="41">
                  <c:v>0.24487118553579904</c:v>
                </c:pt>
                <c:pt idx="42">
                  <c:v>0.24018862184362597</c:v>
                </c:pt>
                <c:pt idx="43">
                  <c:v>0.24239794806713902</c:v>
                </c:pt>
                <c:pt idx="44">
                  <c:v>0.23647470564146703</c:v>
                </c:pt>
                <c:pt idx="45">
                  <c:v>0.22714601243036503</c:v>
                </c:pt>
                <c:pt idx="46">
                  <c:v>0.22454335502834399</c:v>
                </c:pt>
                <c:pt idx="47">
                  <c:v>0.22237438112293303</c:v>
                </c:pt>
                <c:pt idx="48">
                  <c:v>0.22607701765829796</c:v>
                </c:pt>
                <c:pt idx="49">
                  <c:v>0.24001806533630002</c:v>
                </c:pt>
                <c:pt idx="50">
                  <c:v>0.21667448649775803</c:v>
                </c:pt>
                <c:pt idx="51">
                  <c:v>0.22789964325150797</c:v>
                </c:pt>
                <c:pt idx="52">
                  <c:v>0.21123535526648501</c:v>
                </c:pt>
                <c:pt idx="53">
                  <c:v>0.21315483925536899</c:v>
                </c:pt>
                <c:pt idx="54">
                  <c:v>0.21292272647625701</c:v>
                </c:pt>
                <c:pt idx="55">
                  <c:v>0.21013530303939104</c:v>
                </c:pt>
                <c:pt idx="56">
                  <c:v>0.205008409643057</c:v>
                </c:pt>
                <c:pt idx="57">
                  <c:v>0.20207465120492799</c:v>
                </c:pt>
                <c:pt idx="58">
                  <c:v>0.21469786168233101</c:v>
                </c:pt>
                <c:pt idx="59">
                  <c:v>0.21631083782097804</c:v>
                </c:pt>
                <c:pt idx="60">
                  <c:v>0.19043019540827699</c:v>
                </c:pt>
              </c:numCache>
            </c:numRef>
          </c:val>
        </c:ser>
        <c:ser>
          <c:idx val="37"/>
          <c:order val="37"/>
          <c:tx>
            <c:strRef>
              <c:f>'Qualification level'!$AM$635</c:f>
              <c:strCache>
                <c:ptCount val="1"/>
                <c:pt idx="0">
                  <c:v>Primary complete</c:v>
                </c:pt>
              </c:strCache>
            </c:strRef>
          </c:tx>
          <c:spPr>
            <a:solidFill>
              <a:srgbClr val="FFFF00"/>
            </a:solidFill>
          </c:spPr>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level'!$AM$636:$AM$717</c:f>
              <c:numCache>
                <c:formatCode>0%</c:formatCode>
                <c:ptCount val="61"/>
                <c:pt idx="0">
                  <c:v>2.4615396212334602E-2</c:v>
                </c:pt>
                <c:pt idx="1">
                  <c:v>2.6379790422733806E-2</c:v>
                </c:pt>
                <c:pt idx="2">
                  <c:v>2.7186429308263701E-2</c:v>
                </c:pt>
                <c:pt idx="3">
                  <c:v>2.94458647378389E-2</c:v>
                </c:pt>
                <c:pt idx="4">
                  <c:v>2.9998227268220299E-2</c:v>
                </c:pt>
                <c:pt idx="5">
                  <c:v>3.344935529041531E-2</c:v>
                </c:pt>
                <c:pt idx="6">
                  <c:v>3.3599479398034503E-2</c:v>
                </c:pt>
                <c:pt idx="7">
                  <c:v>3.4402458519658598E-2</c:v>
                </c:pt>
                <c:pt idx="8">
                  <c:v>3.44135827975472E-2</c:v>
                </c:pt>
                <c:pt idx="9">
                  <c:v>3.513695840334001E-2</c:v>
                </c:pt>
                <c:pt idx="10">
                  <c:v>3.4586344077291498E-2</c:v>
                </c:pt>
                <c:pt idx="11">
                  <c:v>3.6683896573726608E-2</c:v>
                </c:pt>
                <c:pt idx="12">
                  <c:v>3.7110986540024107E-2</c:v>
                </c:pt>
                <c:pt idx="13">
                  <c:v>3.7020100101947902E-2</c:v>
                </c:pt>
                <c:pt idx="14">
                  <c:v>3.8923429543926101E-2</c:v>
                </c:pt>
                <c:pt idx="15">
                  <c:v>4.0005239096478802E-2</c:v>
                </c:pt>
                <c:pt idx="16">
                  <c:v>4.3994899959662312E-2</c:v>
                </c:pt>
                <c:pt idx="17">
                  <c:v>4.4225075528700891E-2</c:v>
                </c:pt>
                <c:pt idx="18">
                  <c:v>4.6967034210820109E-2</c:v>
                </c:pt>
                <c:pt idx="19">
                  <c:v>4.9622616324574209E-2</c:v>
                </c:pt>
                <c:pt idx="20">
                  <c:v>4.9087837261293205E-2</c:v>
                </c:pt>
                <c:pt idx="21">
                  <c:v>5.5214879624900494E-2</c:v>
                </c:pt>
                <c:pt idx="22">
                  <c:v>5.7763676119532724E-2</c:v>
                </c:pt>
                <c:pt idx="23">
                  <c:v>6.0258229965921312E-2</c:v>
                </c:pt>
                <c:pt idx="24">
                  <c:v>6.0272638753651409E-2</c:v>
                </c:pt>
                <c:pt idx="25">
                  <c:v>6.4440968139993615E-2</c:v>
                </c:pt>
                <c:pt idx="26">
                  <c:v>6.8803222936461808E-2</c:v>
                </c:pt>
                <c:pt idx="27">
                  <c:v>7.0132116022830315E-2</c:v>
                </c:pt>
                <c:pt idx="28">
                  <c:v>7.2285912651477102E-2</c:v>
                </c:pt>
                <c:pt idx="29">
                  <c:v>7.0277645077447506E-2</c:v>
                </c:pt>
                <c:pt idx="30">
                  <c:v>6.69887445731151E-2</c:v>
                </c:pt>
                <c:pt idx="31">
                  <c:v>6.9454220728055904E-2</c:v>
                </c:pt>
                <c:pt idx="32">
                  <c:v>6.8079668634881393E-2</c:v>
                </c:pt>
                <c:pt idx="33">
                  <c:v>6.9203526451822608E-2</c:v>
                </c:pt>
                <c:pt idx="34">
                  <c:v>6.771210417404791E-2</c:v>
                </c:pt>
                <c:pt idx="35">
                  <c:v>6.4886863182581508E-2</c:v>
                </c:pt>
                <c:pt idx="36">
                  <c:v>6.3931101541880794E-2</c:v>
                </c:pt>
                <c:pt idx="37">
                  <c:v>6.3875500841995198E-2</c:v>
                </c:pt>
                <c:pt idx="38">
                  <c:v>6.4594247161794502E-2</c:v>
                </c:pt>
                <c:pt idx="39">
                  <c:v>6.4479964966060899E-2</c:v>
                </c:pt>
                <c:pt idx="40">
                  <c:v>5.8515332586848608E-2</c:v>
                </c:pt>
                <c:pt idx="41">
                  <c:v>5.968696490074421E-2</c:v>
                </c:pt>
                <c:pt idx="42">
                  <c:v>5.8582590693567402E-2</c:v>
                </c:pt>
                <c:pt idx="43">
                  <c:v>5.8075663112990096E-2</c:v>
                </c:pt>
                <c:pt idx="44">
                  <c:v>5.6553989302193998E-2</c:v>
                </c:pt>
                <c:pt idx="45">
                  <c:v>5.5875939164989494E-2</c:v>
                </c:pt>
                <c:pt idx="46">
                  <c:v>5.5511232416544209E-2</c:v>
                </c:pt>
                <c:pt idx="47">
                  <c:v>5.2054976797307702E-2</c:v>
                </c:pt>
                <c:pt idx="48">
                  <c:v>5.1883878937615806E-2</c:v>
                </c:pt>
                <c:pt idx="49">
                  <c:v>5.1876508929517305E-2</c:v>
                </c:pt>
                <c:pt idx="50">
                  <c:v>4.7147064956730315E-2</c:v>
                </c:pt>
                <c:pt idx="51">
                  <c:v>4.5968529686571002E-2</c:v>
                </c:pt>
                <c:pt idx="52">
                  <c:v>4.5914927092405813E-2</c:v>
                </c:pt>
                <c:pt idx="53">
                  <c:v>4.6966190186926708E-2</c:v>
                </c:pt>
                <c:pt idx="54">
                  <c:v>4.7047485544068707E-2</c:v>
                </c:pt>
                <c:pt idx="55">
                  <c:v>4.3898509867096307E-2</c:v>
                </c:pt>
                <c:pt idx="56">
                  <c:v>4.4031229884341515E-2</c:v>
                </c:pt>
                <c:pt idx="57">
                  <c:v>4.1413752491393396E-2</c:v>
                </c:pt>
                <c:pt idx="58">
                  <c:v>3.99691014852354E-2</c:v>
                </c:pt>
                <c:pt idx="59">
                  <c:v>4.2495766973481508E-2</c:v>
                </c:pt>
                <c:pt idx="60">
                  <c:v>3.6198826064343603E-2</c:v>
                </c:pt>
              </c:numCache>
            </c:numRef>
          </c:val>
        </c:ser>
        <c:ser>
          <c:idx val="38"/>
          <c:order val="38"/>
          <c:tx>
            <c:strRef>
              <c:f>'Qualification level'!$AN$635</c:f>
              <c:strCache>
                <c:ptCount val="1"/>
                <c:pt idx="0">
                  <c:v>Some secondary</c:v>
                </c:pt>
              </c:strCache>
            </c:strRef>
          </c:tx>
          <c:spPr>
            <a:solidFill>
              <a:srgbClr val="92D050"/>
            </a:solidFill>
            <a:ln w="63500"/>
          </c:spPr>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level'!$AN$636:$AN$717</c:f>
              <c:numCache>
                <c:formatCode>0%</c:formatCode>
                <c:ptCount val="61"/>
                <c:pt idx="0">
                  <c:v>0.49120077792340811</c:v>
                </c:pt>
                <c:pt idx="1">
                  <c:v>0.44861429009326198</c:v>
                </c:pt>
                <c:pt idx="2">
                  <c:v>0.41754759550789705</c:v>
                </c:pt>
                <c:pt idx="3">
                  <c:v>0.39903662538289519</c:v>
                </c:pt>
                <c:pt idx="4">
                  <c:v>0.39134806737182015</c:v>
                </c:pt>
                <c:pt idx="5">
                  <c:v>0.38582666378324221</c:v>
                </c:pt>
                <c:pt idx="6">
                  <c:v>0.38522694504843608</c:v>
                </c:pt>
                <c:pt idx="7">
                  <c:v>0.38554337939810607</c:v>
                </c:pt>
                <c:pt idx="8">
                  <c:v>0.38884228881212507</c:v>
                </c:pt>
                <c:pt idx="9">
                  <c:v>0.39008112282130902</c:v>
                </c:pt>
                <c:pt idx="10">
                  <c:v>0.38081219193926619</c:v>
                </c:pt>
                <c:pt idx="11">
                  <c:v>0.38627617414109006</c:v>
                </c:pt>
                <c:pt idx="12">
                  <c:v>0.37937102798440508</c:v>
                </c:pt>
                <c:pt idx="13">
                  <c:v>0.36714256346572605</c:v>
                </c:pt>
                <c:pt idx="14">
                  <c:v>0.36396014328653198</c:v>
                </c:pt>
                <c:pt idx="15">
                  <c:v>0.35679361721990704</c:v>
                </c:pt>
                <c:pt idx="16">
                  <c:v>0.35400993492371102</c:v>
                </c:pt>
                <c:pt idx="17">
                  <c:v>0.34819335347431996</c:v>
                </c:pt>
                <c:pt idx="18">
                  <c:v>0.34781943686056405</c:v>
                </c:pt>
                <c:pt idx="19">
                  <c:v>0.34324774449547696</c:v>
                </c:pt>
                <c:pt idx="20">
                  <c:v>0.33482772155571111</c:v>
                </c:pt>
                <c:pt idx="21">
                  <c:v>0.34186433096569707</c:v>
                </c:pt>
                <c:pt idx="22">
                  <c:v>0.340883255655337</c:v>
                </c:pt>
                <c:pt idx="23">
                  <c:v>0.34233126941353093</c:v>
                </c:pt>
                <c:pt idx="24">
                  <c:v>0.33759939954560203</c:v>
                </c:pt>
                <c:pt idx="25">
                  <c:v>0.33662977681477713</c:v>
                </c:pt>
                <c:pt idx="26">
                  <c:v>0.33623415588567207</c:v>
                </c:pt>
                <c:pt idx="27">
                  <c:v>0.33557968277583611</c:v>
                </c:pt>
                <c:pt idx="28">
                  <c:v>0.33086969649763504</c:v>
                </c:pt>
                <c:pt idx="29">
                  <c:v>0.32386460247929211</c:v>
                </c:pt>
                <c:pt idx="30">
                  <c:v>0.31853219124297111</c:v>
                </c:pt>
                <c:pt idx="31">
                  <c:v>0.31485843357671905</c:v>
                </c:pt>
                <c:pt idx="32">
                  <c:v>0.31248927377048413</c:v>
                </c:pt>
                <c:pt idx="33">
                  <c:v>0.30964050978336305</c:v>
                </c:pt>
                <c:pt idx="34">
                  <c:v>0.30975193965627901</c:v>
                </c:pt>
                <c:pt idx="35">
                  <c:v>0.30384975579214307</c:v>
                </c:pt>
                <c:pt idx="36">
                  <c:v>0.29720516738435904</c:v>
                </c:pt>
                <c:pt idx="37">
                  <c:v>0.29763370303698999</c:v>
                </c:pt>
                <c:pt idx="38">
                  <c:v>0.29075171082954404</c:v>
                </c:pt>
                <c:pt idx="39">
                  <c:v>0.28103058170936407</c:v>
                </c:pt>
                <c:pt idx="40">
                  <c:v>0.27494706586157902</c:v>
                </c:pt>
                <c:pt idx="41">
                  <c:v>0.26618075042482398</c:v>
                </c:pt>
                <c:pt idx="42">
                  <c:v>0.27324567587020598</c:v>
                </c:pt>
                <c:pt idx="43">
                  <c:v>0.27214485850913794</c:v>
                </c:pt>
                <c:pt idx="44">
                  <c:v>0.268639892599769</c:v>
                </c:pt>
                <c:pt idx="45">
                  <c:v>0.26985846567640903</c:v>
                </c:pt>
                <c:pt idx="46">
                  <c:v>0.26432920428301498</c:v>
                </c:pt>
                <c:pt idx="47">
                  <c:v>0.25849517927337001</c:v>
                </c:pt>
                <c:pt idx="48">
                  <c:v>0.254339531151686</c:v>
                </c:pt>
                <c:pt idx="49">
                  <c:v>0.24376494990214603</c:v>
                </c:pt>
                <c:pt idx="50">
                  <c:v>0.24000364925450898</c:v>
                </c:pt>
                <c:pt idx="51">
                  <c:v>0.21050815425125299</c:v>
                </c:pt>
                <c:pt idx="52">
                  <c:v>0.23416823532717101</c:v>
                </c:pt>
                <c:pt idx="53">
                  <c:v>0.240582540695573</c:v>
                </c:pt>
                <c:pt idx="54">
                  <c:v>0.24031014543543006</c:v>
                </c:pt>
                <c:pt idx="55">
                  <c:v>0.22814714526867796</c:v>
                </c:pt>
                <c:pt idx="56">
                  <c:v>0.23163894599140303</c:v>
                </c:pt>
                <c:pt idx="57">
                  <c:v>0.21351241166878099</c:v>
                </c:pt>
                <c:pt idx="58">
                  <c:v>0.21222832129773803</c:v>
                </c:pt>
                <c:pt idx="59">
                  <c:v>0.21179136589899306</c:v>
                </c:pt>
                <c:pt idx="60">
                  <c:v>0.20768259157441099</c:v>
                </c:pt>
              </c:numCache>
            </c:numRef>
          </c:val>
        </c:ser>
        <c:ser>
          <c:idx val="39"/>
          <c:order val="39"/>
          <c:tx>
            <c:strRef>
              <c:f>'Qualification level'!$AO$635</c:f>
              <c:strCache>
                <c:ptCount val="1"/>
                <c:pt idx="0">
                  <c:v>Matric</c:v>
                </c:pt>
              </c:strCache>
            </c:strRef>
          </c:tx>
          <c:spPr>
            <a:solidFill>
              <a:schemeClr val="accent6">
                <a:lumMod val="75000"/>
              </a:schemeClr>
            </a:solidFill>
          </c:spPr>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level'!$AO$636:$AO$717</c:f>
              <c:numCache>
                <c:formatCode>0%</c:formatCode>
                <c:ptCount val="61"/>
                <c:pt idx="0">
                  <c:v>0.3853943372527881</c:v>
                </c:pt>
                <c:pt idx="1">
                  <c:v>0.4073825601905981</c:v>
                </c:pt>
                <c:pt idx="2">
                  <c:v>0.415642410166709</c:v>
                </c:pt>
                <c:pt idx="3">
                  <c:v>0.41430661969306104</c:v>
                </c:pt>
                <c:pt idx="4">
                  <c:v>0.40929772779853696</c:v>
                </c:pt>
                <c:pt idx="5">
                  <c:v>0.39103542013028297</c:v>
                </c:pt>
                <c:pt idx="6">
                  <c:v>0.3849181298855141</c:v>
                </c:pt>
                <c:pt idx="7">
                  <c:v>0.37830502009288214</c:v>
                </c:pt>
                <c:pt idx="8">
                  <c:v>0.3702863907574831</c:v>
                </c:pt>
                <c:pt idx="9">
                  <c:v>0.36393152928398098</c:v>
                </c:pt>
                <c:pt idx="10">
                  <c:v>0.36510513923845106</c:v>
                </c:pt>
                <c:pt idx="11">
                  <c:v>0.35409624942192996</c:v>
                </c:pt>
                <c:pt idx="12">
                  <c:v>0.35327744430517699</c:v>
                </c:pt>
                <c:pt idx="13">
                  <c:v>0.35731976265293908</c:v>
                </c:pt>
                <c:pt idx="14">
                  <c:v>0.34794471665225607</c:v>
                </c:pt>
                <c:pt idx="15">
                  <c:v>0.34528989899412105</c:v>
                </c:pt>
                <c:pt idx="16">
                  <c:v>0.33339962257444811</c:v>
                </c:pt>
                <c:pt idx="17">
                  <c:v>0.32756797583081609</c:v>
                </c:pt>
                <c:pt idx="18">
                  <c:v>0.31409653425594103</c:v>
                </c:pt>
                <c:pt idx="19">
                  <c:v>0.30293534119246007</c:v>
                </c:pt>
                <c:pt idx="20">
                  <c:v>0.29728996365001603</c:v>
                </c:pt>
                <c:pt idx="21">
                  <c:v>0.27176950920459497</c:v>
                </c:pt>
                <c:pt idx="22">
                  <c:v>0.25884325538786607</c:v>
                </c:pt>
                <c:pt idx="23">
                  <c:v>0.24459849560131405</c:v>
                </c:pt>
                <c:pt idx="24">
                  <c:v>0.24042924375202906</c:v>
                </c:pt>
                <c:pt idx="25">
                  <c:v>0.22106899600656801</c:v>
                </c:pt>
                <c:pt idx="26">
                  <c:v>0.20637500529581498</c:v>
                </c:pt>
                <c:pt idx="27">
                  <c:v>0.19494926062191004</c:v>
                </c:pt>
                <c:pt idx="28">
                  <c:v>0.18328804164911702</c:v>
                </c:pt>
                <c:pt idx="29">
                  <c:v>0.181327579087148</c:v>
                </c:pt>
                <c:pt idx="30">
                  <c:v>0.18184013141861699</c:v>
                </c:pt>
                <c:pt idx="31">
                  <c:v>0.16431580606188001</c:v>
                </c:pt>
                <c:pt idx="32">
                  <c:v>0.15965731725983701</c:v>
                </c:pt>
                <c:pt idx="33">
                  <c:v>0.14625938330590002</c:v>
                </c:pt>
                <c:pt idx="34">
                  <c:v>0.14559103675976004</c:v>
                </c:pt>
                <c:pt idx="35">
                  <c:v>0.14176524740471103</c:v>
                </c:pt>
                <c:pt idx="36">
                  <c:v>0.13799416585636906</c:v>
                </c:pt>
                <c:pt idx="37">
                  <c:v>0.13194646071656702</c:v>
                </c:pt>
                <c:pt idx="38">
                  <c:v>0.12629538420092504</c:v>
                </c:pt>
                <c:pt idx="39">
                  <c:v>0.12014013575651403</c:v>
                </c:pt>
                <c:pt idx="40">
                  <c:v>0.130777844054458</c:v>
                </c:pt>
                <c:pt idx="41">
                  <c:v>0.11594603920751602</c:v>
                </c:pt>
                <c:pt idx="42">
                  <c:v>0.12361334748120803</c:v>
                </c:pt>
                <c:pt idx="43">
                  <c:v>0.124904914623844</c:v>
                </c:pt>
                <c:pt idx="44">
                  <c:v>0.12953464121821598</c:v>
                </c:pt>
                <c:pt idx="45">
                  <c:v>0.13227458872861897</c:v>
                </c:pt>
                <c:pt idx="46">
                  <c:v>0.13186542095318096</c:v>
                </c:pt>
                <c:pt idx="47">
                  <c:v>0.13231356068460398</c:v>
                </c:pt>
                <c:pt idx="48">
                  <c:v>0.12443933892503202</c:v>
                </c:pt>
                <c:pt idx="49">
                  <c:v>0.11338786388549697</c:v>
                </c:pt>
                <c:pt idx="50">
                  <c:v>0.12140939422375098</c:v>
                </c:pt>
                <c:pt idx="51">
                  <c:v>9.5424912936379933E-2</c:v>
                </c:pt>
                <c:pt idx="52">
                  <c:v>0.117782991037564</c:v>
                </c:pt>
                <c:pt idx="53">
                  <c:v>0.1163005282543</c:v>
                </c:pt>
                <c:pt idx="54">
                  <c:v>0.11975643946031202</c:v>
                </c:pt>
                <c:pt idx="55">
                  <c:v>0.11064172543508603</c:v>
                </c:pt>
                <c:pt idx="56">
                  <c:v>0.11859673165971102</c:v>
                </c:pt>
                <c:pt idx="57">
                  <c:v>0.11399257111795599</c:v>
                </c:pt>
                <c:pt idx="58">
                  <c:v>0.10993551105441202</c:v>
                </c:pt>
                <c:pt idx="59">
                  <c:v>0.10980407134400201</c:v>
                </c:pt>
                <c:pt idx="60">
                  <c:v>0.11997919607697502</c:v>
                </c:pt>
              </c:numCache>
            </c:numRef>
          </c:val>
        </c:ser>
        <c:ser>
          <c:idx val="40"/>
          <c:order val="40"/>
          <c:tx>
            <c:strRef>
              <c:f>'Qualification level'!$AP$635</c:f>
              <c:strCache>
                <c:ptCount val="1"/>
                <c:pt idx="0">
                  <c:v>Some teriary</c:v>
                </c:pt>
              </c:strCache>
            </c:strRef>
          </c:tx>
          <c:spPr>
            <a:solidFill>
              <a:srgbClr val="7030A0"/>
            </a:solidFill>
          </c:spPr>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level'!$AP$636:$AP$717</c:f>
              <c:numCache>
                <c:formatCode>0%</c:formatCode>
                <c:ptCount val="61"/>
                <c:pt idx="0">
                  <c:v>3.7232153036831701E-2</c:v>
                </c:pt>
                <c:pt idx="1">
                  <c:v>4.6405083597798095E-2</c:v>
                </c:pt>
                <c:pt idx="2">
                  <c:v>5.5445378511771393E-2</c:v>
                </c:pt>
                <c:pt idx="3">
                  <c:v>5.9081715368007499E-2</c:v>
                </c:pt>
                <c:pt idx="4">
                  <c:v>6.3703166579699294E-2</c:v>
                </c:pt>
                <c:pt idx="5">
                  <c:v>6.8860678733341618E-2</c:v>
                </c:pt>
                <c:pt idx="6">
                  <c:v>7.0857980095547612E-2</c:v>
                </c:pt>
                <c:pt idx="7">
                  <c:v>7.32428854587832E-2</c:v>
                </c:pt>
                <c:pt idx="8">
                  <c:v>7.4742161545708508E-2</c:v>
                </c:pt>
                <c:pt idx="9">
                  <c:v>7.5644273034299006E-2</c:v>
                </c:pt>
                <c:pt idx="10">
                  <c:v>8.0866200008707201E-2</c:v>
                </c:pt>
                <c:pt idx="11">
                  <c:v>7.7645805405468685E-2</c:v>
                </c:pt>
                <c:pt idx="12">
                  <c:v>7.8685117184301503E-2</c:v>
                </c:pt>
                <c:pt idx="13">
                  <c:v>8.2952601909460702E-2</c:v>
                </c:pt>
                <c:pt idx="14">
                  <c:v>8.1769396522144919E-2</c:v>
                </c:pt>
                <c:pt idx="15">
                  <c:v>8.1803754035567278E-2</c:v>
                </c:pt>
                <c:pt idx="16">
                  <c:v>7.9418742084077301E-2</c:v>
                </c:pt>
                <c:pt idx="17">
                  <c:v>8.2427492447129908E-2</c:v>
                </c:pt>
                <c:pt idx="18">
                  <c:v>8.1180913399989896E-2</c:v>
                </c:pt>
                <c:pt idx="19">
                  <c:v>7.9344614395185017E-2</c:v>
                </c:pt>
                <c:pt idx="20">
                  <c:v>8.3797805348396745E-2</c:v>
                </c:pt>
                <c:pt idx="21">
                  <c:v>7.5833616201863518E-2</c:v>
                </c:pt>
                <c:pt idx="22">
                  <c:v>7.5557175240222318E-2</c:v>
                </c:pt>
                <c:pt idx="23">
                  <c:v>7.4126262522370603E-2</c:v>
                </c:pt>
                <c:pt idx="24">
                  <c:v>7.6539678675754605E-2</c:v>
                </c:pt>
                <c:pt idx="25">
                  <c:v>7.0812969422555619E-2</c:v>
                </c:pt>
                <c:pt idx="26">
                  <c:v>6.6644456341304698E-2</c:v>
                </c:pt>
                <c:pt idx="27">
                  <c:v>6.4192550811274104E-2</c:v>
                </c:pt>
                <c:pt idx="28">
                  <c:v>6.0188898056207897E-2</c:v>
                </c:pt>
                <c:pt idx="29">
                  <c:v>6.0429706160983893E-2</c:v>
                </c:pt>
                <c:pt idx="30">
                  <c:v>6.3678457636450581E-2</c:v>
                </c:pt>
                <c:pt idx="31">
                  <c:v>5.8013342438409402E-2</c:v>
                </c:pt>
                <c:pt idx="32">
                  <c:v>5.9658708770692889E-2</c:v>
                </c:pt>
                <c:pt idx="33">
                  <c:v>5.7003797963888415E-2</c:v>
                </c:pt>
                <c:pt idx="34">
                  <c:v>5.6818706964277502E-2</c:v>
                </c:pt>
                <c:pt idx="35">
                  <c:v>5.565710617006199E-2</c:v>
                </c:pt>
                <c:pt idx="36">
                  <c:v>5.4818724822892122E-2</c:v>
                </c:pt>
                <c:pt idx="37">
                  <c:v>5.2189187619766597E-2</c:v>
                </c:pt>
                <c:pt idx="38">
                  <c:v>4.9569400968079207E-2</c:v>
                </c:pt>
                <c:pt idx="39">
                  <c:v>4.6373257426465198E-2</c:v>
                </c:pt>
                <c:pt idx="40">
                  <c:v>4.8887772650055603E-2</c:v>
                </c:pt>
                <c:pt idx="41">
                  <c:v>4.2856770816378419E-2</c:v>
                </c:pt>
                <c:pt idx="42">
                  <c:v>4.5241045656577578E-2</c:v>
                </c:pt>
                <c:pt idx="43">
                  <c:v>4.5281662952443909E-2</c:v>
                </c:pt>
                <c:pt idx="44">
                  <c:v>4.6987600846030111E-2</c:v>
                </c:pt>
                <c:pt idx="45">
                  <c:v>4.6826334443131813E-2</c:v>
                </c:pt>
                <c:pt idx="46">
                  <c:v>4.6562040730632005E-2</c:v>
                </c:pt>
                <c:pt idx="47">
                  <c:v>4.7386717082393115E-2</c:v>
                </c:pt>
                <c:pt idx="48">
                  <c:v>4.4119769328014903E-2</c:v>
                </c:pt>
                <c:pt idx="49">
                  <c:v>3.8483626895048195E-2</c:v>
                </c:pt>
                <c:pt idx="50">
                  <c:v>4.1836096340319109E-2</c:v>
                </c:pt>
                <c:pt idx="51">
                  <c:v>3.2717871400662506E-2</c:v>
                </c:pt>
                <c:pt idx="52">
                  <c:v>3.9916556626302897E-2</c:v>
                </c:pt>
                <c:pt idx="53">
                  <c:v>3.8161951849659002E-2</c:v>
                </c:pt>
                <c:pt idx="54">
                  <c:v>3.9311371999299106E-2</c:v>
                </c:pt>
                <c:pt idx="55">
                  <c:v>3.7103366723507107E-2</c:v>
                </c:pt>
                <c:pt idx="56">
                  <c:v>3.6929753524782498E-2</c:v>
                </c:pt>
                <c:pt idx="57">
                  <c:v>3.453977169777131E-2</c:v>
                </c:pt>
                <c:pt idx="58">
                  <c:v>3.2127432965438102E-2</c:v>
                </c:pt>
                <c:pt idx="59">
                  <c:v>3.2221925167729711E-2</c:v>
                </c:pt>
                <c:pt idx="60">
                  <c:v>3.4995170517869115E-2</c:v>
                </c:pt>
              </c:numCache>
            </c:numRef>
          </c:val>
        </c:ser>
        <c:ser>
          <c:idx val="41"/>
          <c:order val="41"/>
          <c:tx>
            <c:strRef>
              <c:f>'Qualification level'!$AQ$635</c:f>
              <c:strCache>
                <c:ptCount val="1"/>
                <c:pt idx="0">
                  <c:v>Degree</c:v>
                </c:pt>
              </c:strCache>
            </c:strRef>
          </c:tx>
          <c:cat>
            <c:strRef>
              <c:f>'Qualification level'!$AT$657:$AT$717</c:f>
              <c:strCache>
                <c:ptCount val="61"/>
                <c:pt idx="0">
                  <c:v>20 (1991)</c:v>
                </c:pt>
                <c:pt idx="1">
                  <c:v>21 (1990)</c:v>
                </c:pt>
                <c:pt idx="2">
                  <c:v>22 (1989)</c:v>
                </c:pt>
                <c:pt idx="3">
                  <c:v>23 (1988)</c:v>
                </c:pt>
                <c:pt idx="4">
                  <c:v>24 (1987)</c:v>
                </c:pt>
                <c:pt idx="5">
                  <c:v>25 (1986)</c:v>
                </c:pt>
                <c:pt idx="6">
                  <c:v>26 (1985)</c:v>
                </c:pt>
                <c:pt idx="7">
                  <c:v>27 (1984)</c:v>
                </c:pt>
                <c:pt idx="8">
                  <c:v>28 (1983)</c:v>
                </c:pt>
                <c:pt idx="9">
                  <c:v>29 (1982)</c:v>
                </c:pt>
                <c:pt idx="10">
                  <c:v>30 (1981)</c:v>
                </c:pt>
                <c:pt idx="11">
                  <c:v>31 (1980)</c:v>
                </c:pt>
                <c:pt idx="12">
                  <c:v>32 (1979)</c:v>
                </c:pt>
                <c:pt idx="13">
                  <c:v>33 (1978)</c:v>
                </c:pt>
                <c:pt idx="14">
                  <c:v>34 (1977)</c:v>
                </c:pt>
                <c:pt idx="15">
                  <c:v>35 (1976)</c:v>
                </c:pt>
                <c:pt idx="16">
                  <c:v>36 (1975)</c:v>
                </c:pt>
                <c:pt idx="17">
                  <c:v>37 (1974)</c:v>
                </c:pt>
                <c:pt idx="18">
                  <c:v>38 (1973)</c:v>
                </c:pt>
                <c:pt idx="19">
                  <c:v>39 (1972)</c:v>
                </c:pt>
                <c:pt idx="20">
                  <c:v>40 (1971)</c:v>
                </c:pt>
                <c:pt idx="21">
                  <c:v>41 (1970)</c:v>
                </c:pt>
                <c:pt idx="22">
                  <c:v>42 (1969)</c:v>
                </c:pt>
                <c:pt idx="23">
                  <c:v>43 (1968)</c:v>
                </c:pt>
                <c:pt idx="24">
                  <c:v>44 (1967)</c:v>
                </c:pt>
                <c:pt idx="25">
                  <c:v>45 (1966)</c:v>
                </c:pt>
                <c:pt idx="26">
                  <c:v>46 (1965)</c:v>
                </c:pt>
                <c:pt idx="27">
                  <c:v>47 (1964)</c:v>
                </c:pt>
                <c:pt idx="28">
                  <c:v>48 (1963)</c:v>
                </c:pt>
                <c:pt idx="29">
                  <c:v>49 (1962)</c:v>
                </c:pt>
                <c:pt idx="30">
                  <c:v>50 (1961)</c:v>
                </c:pt>
                <c:pt idx="31">
                  <c:v>51 (1960)</c:v>
                </c:pt>
                <c:pt idx="32">
                  <c:v>52 (1959)</c:v>
                </c:pt>
                <c:pt idx="33">
                  <c:v>53 (1958)</c:v>
                </c:pt>
                <c:pt idx="34">
                  <c:v>54 (1957)</c:v>
                </c:pt>
                <c:pt idx="35">
                  <c:v>55 (1956)</c:v>
                </c:pt>
                <c:pt idx="36">
                  <c:v>56 (1955)</c:v>
                </c:pt>
                <c:pt idx="37">
                  <c:v>57 (1954)</c:v>
                </c:pt>
                <c:pt idx="38">
                  <c:v>58 (1953)</c:v>
                </c:pt>
                <c:pt idx="39">
                  <c:v>59 (1952)</c:v>
                </c:pt>
                <c:pt idx="40">
                  <c:v>60 (1951)</c:v>
                </c:pt>
                <c:pt idx="41">
                  <c:v>61 (1950)</c:v>
                </c:pt>
                <c:pt idx="42">
                  <c:v>62 (1949)</c:v>
                </c:pt>
                <c:pt idx="43">
                  <c:v>63 (1948)</c:v>
                </c:pt>
                <c:pt idx="44">
                  <c:v>64 (1947)</c:v>
                </c:pt>
                <c:pt idx="45">
                  <c:v>65 (1946)</c:v>
                </c:pt>
                <c:pt idx="46">
                  <c:v>66 (1945)</c:v>
                </c:pt>
                <c:pt idx="47">
                  <c:v>67 (1944)</c:v>
                </c:pt>
                <c:pt idx="48">
                  <c:v>68 (1943)</c:v>
                </c:pt>
                <c:pt idx="49">
                  <c:v>69 (1942)</c:v>
                </c:pt>
                <c:pt idx="50">
                  <c:v>70 (1941)</c:v>
                </c:pt>
                <c:pt idx="51">
                  <c:v>71 (1940)</c:v>
                </c:pt>
                <c:pt idx="52">
                  <c:v>72 (1939)</c:v>
                </c:pt>
                <c:pt idx="53">
                  <c:v>73 (1938)</c:v>
                </c:pt>
                <c:pt idx="54">
                  <c:v>74 (1937)</c:v>
                </c:pt>
                <c:pt idx="55">
                  <c:v>75 (1936)</c:v>
                </c:pt>
                <c:pt idx="56">
                  <c:v>76 (1935)</c:v>
                </c:pt>
                <c:pt idx="57">
                  <c:v>77 (1934)</c:v>
                </c:pt>
                <c:pt idx="58">
                  <c:v>78 (1933)</c:v>
                </c:pt>
                <c:pt idx="59">
                  <c:v>79 (1932)</c:v>
                </c:pt>
                <c:pt idx="60">
                  <c:v>80 (1931)</c:v>
                </c:pt>
              </c:strCache>
            </c:strRef>
          </c:cat>
          <c:val>
            <c:numRef>
              <c:f>'Qualification level'!$AQ$636:$AQ$717</c:f>
              <c:numCache>
                <c:formatCode>0%</c:formatCode>
                <c:ptCount val="61"/>
                <c:pt idx="0">
                  <c:v>8.664951139512678E-3</c:v>
                </c:pt>
                <c:pt idx="1">
                  <c:v>1.2719089739377501E-2</c:v>
                </c:pt>
                <c:pt idx="2">
                  <c:v>2.2197261759205604E-2</c:v>
                </c:pt>
                <c:pt idx="3">
                  <c:v>3.022334546644951E-2</c:v>
                </c:pt>
                <c:pt idx="4">
                  <c:v>3.6970972268265408E-2</c:v>
                </c:pt>
                <c:pt idx="5">
                  <c:v>4.1481192994061299E-2</c:v>
                </c:pt>
                <c:pt idx="6">
                  <c:v>4.41897937075744E-2</c:v>
                </c:pt>
                <c:pt idx="7">
                  <c:v>4.5867552072812207E-2</c:v>
                </c:pt>
                <c:pt idx="8">
                  <c:v>4.581384394162271E-2</c:v>
                </c:pt>
                <c:pt idx="9">
                  <c:v>4.4829692989155311E-2</c:v>
                </c:pt>
                <c:pt idx="10">
                  <c:v>4.7798906424842316E-2</c:v>
                </c:pt>
                <c:pt idx="11">
                  <c:v>4.5982192510551599E-2</c:v>
                </c:pt>
                <c:pt idx="12">
                  <c:v>4.7266749387467201E-2</c:v>
                </c:pt>
                <c:pt idx="13">
                  <c:v>5.0495685043862808E-2</c:v>
                </c:pt>
                <c:pt idx="14">
                  <c:v>5.0323218182566805E-2</c:v>
                </c:pt>
                <c:pt idx="15">
                  <c:v>5.3791308394676704E-2</c:v>
                </c:pt>
                <c:pt idx="16">
                  <c:v>5.3398099332312217E-2</c:v>
                </c:pt>
                <c:pt idx="17">
                  <c:v>5.799848942598191E-2</c:v>
                </c:pt>
                <c:pt idx="18">
                  <c:v>5.8822359777240402E-2</c:v>
                </c:pt>
                <c:pt idx="19">
                  <c:v>6.0034037337928323E-2</c:v>
                </c:pt>
                <c:pt idx="20">
                  <c:v>6.7653634145092817E-2</c:v>
                </c:pt>
                <c:pt idx="21">
                  <c:v>6.1096430146277414E-2</c:v>
                </c:pt>
                <c:pt idx="22">
                  <c:v>6.3164915846979919E-2</c:v>
                </c:pt>
                <c:pt idx="23">
                  <c:v>6.2005019233538412E-2</c:v>
                </c:pt>
                <c:pt idx="24">
                  <c:v>6.6287325543654588E-2</c:v>
                </c:pt>
                <c:pt idx="25">
                  <c:v>6.2373322710092403E-2</c:v>
                </c:pt>
                <c:pt idx="26">
                  <c:v>5.9122473896448521E-2</c:v>
                </c:pt>
                <c:pt idx="27">
                  <c:v>5.7305876105041009E-2</c:v>
                </c:pt>
                <c:pt idx="28">
                  <c:v>5.4292324646176816E-2</c:v>
                </c:pt>
                <c:pt idx="29">
                  <c:v>5.52780094410662E-2</c:v>
                </c:pt>
                <c:pt idx="30">
                  <c:v>5.933920625321551E-2</c:v>
                </c:pt>
                <c:pt idx="31">
                  <c:v>5.3516835635867004E-2</c:v>
                </c:pt>
                <c:pt idx="32">
                  <c:v>5.5644199950833313E-2</c:v>
                </c:pt>
                <c:pt idx="33">
                  <c:v>5.1571267338655191E-2</c:v>
                </c:pt>
                <c:pt idx="34">
                  <c:v>5.3411792494005197E-2</c:v>
                </c:pt>
                <c:pt idx="35">
                  <c:v>5.2139239599610504E-2</c:v>
                </c:pt>
                <c:pt idx="36">
                  <c:v>5.1162661480761214E-2</c:v>
                </c:pt>
                <c:pt idx="37">
                  <c:v>4.9338017536728417E-2</c:v>
                </c:pt>
                <c:pt idx="38">
                  <c:v>4.5007188851569999E-2</c:v>
                </c:pt>
                <c:pt idx="39">
                  <c:v>4.2989562805634603E-2</c:v>
                </c:pt>
                <c:pt idx="40">
                  <c:v>4.57797451487214E-2</c:v>
                </c:pt>
                <c:pt idx="41">
                  <c:v>3.9230303464350608E-2</c:v>
                </c:pt>
                <c:pt idx="42">
                  <c:v>4.1434475798971603E-2</c:v>
                </c:pt>
                <c:pt idx="43">
                  <c:v>4.1352104492616809E-2</c:v>
                </c:pt>
                <c:pt idx="44">
                  <c:v>4.3568018035133105E-2</c:v>
                </c:pt>
                <c:pt idx="45">
                  <c:v>4.3580991160525405E-2</c:v>
                </c:pt>
                <c:pt idx="46">
                  <c:v>4.1077052277976089E-2</c:v>
                </c:pt>
                <c:pt idx="47">
                  <c:v>4.4520339086418309E-2</c:v>
                </c:pt>
                <c:pt idx="48">
                  <c:v>4.0032788210098508E-2</c:v>
                </c:pt>
                <c:pt idx="49">
                  <c:v>3.5846310824147305E-2</c:v>
                </c:pt>
                <c:pt idx="50">
                  <c:v>3.8649515170472305E-2</c:v>
                </c:pt>
                <c:pt idx="51">
                  <c:v>2.9272487896033299E-2</c:v>
                </c:pt>
                <c:pt idx="52">
                  <c:v>3.5210575113084001E-2</c:v>
                </c:pt>
                <c:pt idx="53">
                  <c:v>3.3402280643747402E-2</c:v>
                </c:pt>
                <c:pt idx="54">
                  <c:v>3.4072192044857202E-2</c:v>
                </c:pt>
                <c:pt idx="55">
                  <c:v>3.1439319286038707E-2</c:v>
                </c:pt>
                <c:pt idx="56">
                  <c:v>3.0731535123237601E-2</c:v>
                </c:pt>
                <c:pt idx="57">
                  <c:v>2.9058706287370905E-2</c:v>
                </c:pt>
                <c:pt idx="58">
                  <c:v>2.6942568556079606E-2</c:v>
                </c:pt>
                <c:pt idx="59">
                  <c:v>2.6925867929572606E-2</c:v>
                </c:pt>
                <c:pt idx="60">
                  <c:v>2.9482130916115606E-2</c:v>
                </c:pt>
              </c:numCache>
            </c:numRef>
          </c:val>
        </c:ser>
        <c:dLbls/>
        <c:axId val="79092352"/>
        <c:axId val="79114624"/>
      </c:areaChart>
      <c:catAx>
        <c:axId val="79092352"/>
        <c:scaling>
          <c:orientation val="maxMin"/>
        </c:scaling>
        <c:axPos val="b"/>
        <c:numFmt formatCode="#,##0.00" sourceLinked="0"/>
        <c:tickLblPos val="nextTo"/>
        <c:txPr>
          <a:bodyPr rot="-5400000" vert="horz"/>
          <a:lstStyle/>
          <a:p>
            <a:pPr>
              <a:defRPr sz="1600" b="1"/>
            </a:pPr>
            <a:endParaRPr lang="en-US"/>
          </a:p>
        </c:txPr>
        <c:crossAx val="79114624"/>
        <c:crosses val="autoZero"/>
        <c:auto val="1"/>
        <c:lblAlgn val="ctr"/>
        <c:lblOffset val="100"/>
        <c:tickLblSkip val="5"/>
        <c:tickMarkSkip val="5"/>
      </c:catAx>
      <c:valAx>
        <c:axId val="79114624"/>
        <c:scaling>
          <c:orientation val="minMax"/>
          <c:max val="1"/>
        </c:scaling>
        <c:axPos val="l"/>
        <c:majorGridlines/>
        <c:numFmt formatCode="0%" sourceLinked="1"/>
        <c:tickLblPos val="nextTo"/>
        <c:txPr>
          <a:bodyPr/>
          <a:lstStyle/>
          <a:p>
            <a:pPr>
              <a:defRPr sz="1800" b="1"/>
            </a:pPr>
            <a:endParaRPr lang="en-US"/>
          </a:p>
        </c:txPr>
        <c:crossAx val="79092352"/>
        <c:crosses val="max"/>
        <c:crossBetween val="midCat"/>
      </c:valAx>
    </c:plotArea>
    <c:plotVisOnly val="1"/>
    <c:dispBlanksAs val="zero"/>
  </c:chart>
  <c:txPr>
    <a:bodyPr/>
    <a:lstStyle/>
    <a:p>
      <a:pPr>
        <a:defRPr sz="20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ZW"/>
  <c:chart>
    <c:plotArea>
      <c:layout/>
      <c:lineChart>
        <c:grouping val="standard"/>
        <c:ser>
          <c:idx val="0"/>
          <c:order val="0"/>
          <c:tx>
            <c:strRef>
              <c:f>'Table 1'!$I$85</c:f>
              <c:strCache>
                <c:ptCount val="1"/>
                <c:pt idx="0">
                  <c:v>Proportion taking maths</c:v>
                </c:pt>
              </c:strCache>
            </c:strRef>
          </c:tx>
          <c:spPr>
            <a:ln>
              <a:solidFill>
                <a:schemeClr val="accent6">
                  <a:lumMod val="75000"/>
                </a:schemeClr>
              </a:solidFill>
              <a:prstDash val="sysDash"/>
            </a:ln>
          </c:spPr>
          <c:marker>
            <c:symbol val="none"/>
          </c:marker>
          <c:dLbls>
            <c:numFmt formatCode="0%" sourceLinked="0"/>
            <c:dLblPos val="t"/>
            <c:showVal val="1"/>
          </c:dLbls>
          <c:cat>
            <c:numRef>
              <c:f>'Table 1'!$E$86:$E$91</c:f>
              <c:numCache>
                <c:formatCode>General</c:formatCode>
                <c:ptCount val="6"/>
                <c:pt idx="0">
                  <c:v>2008</c:v>
                </c:pt>
                <c:pt idx="1">
                  <c:v>2009</c:v>
                </c:pt>
                <c:pt idx="2">
                  <c:v>2010</c:v>
                </c:pt>
                <c:pt idx="3">
                  <c:v>2011</c:v>
                </c:pt>
                <c:pt idx="4">
                  <c:v>2012</c:v>
                </c:pt>
                <c:pt idx="5">
                  <c:v>2013</c:v>
                </c:pt>
              </c:numCache>
            </c:numRef>
          </c:cat>
          <c:val>
            <c:numRef>
              <c:f>'Table 1'!$I$86:$I$91</c:f>
              <c:numCache>
                <c:formatCode>0.00%</c:formatCode>
                <c:ptCount val="6"/>
                <c:pt idx="0">
                  <c:v>0.56100000000000005</c:v>
                </c:pt>
                <c:pt idx="1">
                  <c:v>0.52600000000000002</c:v>
                </c:pt>
                <c:pt idx="2">
                  <c:v>0.4880000000000001</c:v>
                </c:pt>
                <c:pt idx="3">
                  <c:v>0.45300000000000001</c:v>
                </c:pt>
                <c:pt idx="4">
                  <c:v>0.44190000000000002</c:v>
                </c:pt>
                <c:pt idx="5">
                  <c:v>0.42960000000000004</c:v>
                </c:pt>
              </c:numCache>
            </c:numRef>
          </c:val>
        </c:ser>
        <c:ser>
          <c:idx val="1"/>
          <c:order val="1"/>
          <c:tx>
            <c:strRef>
              <c:f>'Table 1'!$J$85</c:f>
              <c:strCache>
                <c:ptCount val="1"/>
                <c:pt idx="0">
                  <c:v>Proportion passing maths</c:v>
                </c:pt>
              </c:strCache>
            </c:strRef>
          </c:tx>
          <c:spPr>
            <a:ln>
              <a:solidFill>
                <a:schemeClr val="accent3">
                  <a:lumMod val="75000"/>
                </a:schemeClr>
              </a:solidFill>
            </a:ln>
          </c:spPr>
          <c:marker>
            <c:symbol val="none"/>
          </c:marker>
          <c:dLbls>
            <c:numFmt formatCode="0%" sourceLinked="0"/>
            <c:dLblPos val="t"/>
            <c:showVal val="1"/>
          </c:dLbls>
          <c:cat>
            <c:numRef>
              <c:f>'Table 1'!$E$86:$E$91</c:f>
              <c:numCache>
                <c:formatCode>General</c:formatCode>
                <c:ptCount val="6"/>
                <c:pt idx="0">
                  <c:v>2008</c:v>
                </c:pt>
                <c:pt idx="1">
                  <c:v>2009</c:v>
                </c:pt>
                <c:pt idx="2">
                  <c:v>2010</c:v>
                </c:pt>
                <c:pt idx="3">
                  <c:v>2011</c:v>
                </c:pt>
                <c:pt idx="4">
                  <c:v>2012</c:v>
                </c:pt>
                <c:pt idx="5">
                  <c:v>2013</c:v>
                </c:pt>
              </c:numCache>
            </c:numRef>
          </c:cat>
          <c:val>
            <c:numRef>
              <c:f>'Table 1'!$J$86:$J$91</c:f>
              <c:numCache>
                <c:formatCode>0.00%</c:formatCode>
                <c:ptCount val="6"/>
                <c:pt idx="0">
                  <c:v>0.25600000000000001</c:v>
                </c:pt>
                <c:pt idx="1">
                  <c:v>0.24200000000000002</c:v>
                </c:pt>
                <c:pt idx="2">
                  <c:v>0.23200000000000001</c:v>
                </c:pt>
                <c:pt idx="3">
                  <c:v>0.21000000000000002</c:v>
                </c:pt>
                <c:pt idx="4">
                  <c:v>0.23860000000000001</c:v>
                </c:pt>
                <c:pt idx="5">
                  <c:v>0.25380000000000008</c:v>
                </c:pt>
              </c:numCache>
            </c:numRef>
          </c:val>
        </c:ser>
        <c:dLbls/>
        <c:marker val="1"/>
        <c:axId val="79308288"/>
        <c:axId val="79309824"/>
      </c:lineChart>
      <c:catAx>
        <c:axId val="79308288"/>
        <c:scaling>
          <c:orientation val="minMax"/>
        </c:scaling>
        <c:axPos val="b"/>
        <c:numFmt formatCode="General" sourceLinked="1"/>
        <c:tickLblPos val="nextTo"/>
        <c:txPr>
          <a:bodyPr/>
          <a:lstStyle/>
          <a:p>
            <a:pPr>
              <a:defRPr sz="1400"/>
            </a:pPr>
            <a:endParaRPr lang="en-US"/>
          </a:p>
        </c:txPr>
        <c:crossAx val="79309824"/>
        <c:crosses val="autoZero"/>
        <c:auto val="1"/>
        <c:lblAlgn val="ctr"/>
        <c:lblOffset val="100"/>
      </c:catAx>
      <c:valAx>
        <c:axId val="79309824"/>
        <c:scaling>
          <c:orientation val="minMax"/>
        </c:scaling>
        <c:axPos val="l"/>
        <c:majorGridlines/>
        <c:numFmt formatCode="0%" sourceLinked="0"/>
        <c:tickLblPos val="nextTo"/>
        <c:spPr>
          <a:solidFill>
            <a:schemeClr val="bg1">
              <a:lumMod val="95000"/>
            </a:schemeClr>
          </a:solidFill>
        </c:spPr>
        <c:txPr>
          <a:bodyPr/>
          <a:lstStyle/>
          <a:p>
            <a:pPr>
              <a:defRPr sz="1400"/>
            </a:pPr>
            <a:endParaRPr lang="en-US"/>
          </a:p>
        </c:txPr>
        <c:crossAx val="79308288"/>
        <c:crosses val="autoZero"/>
        <c:crossBetween val="between"/>
      </c:valAx>
      <c:spPr>
        <a:solidFill>
          <a:schemeClr val="bg1">
            <a:lumMod val="95000"/>
          </a:schemeClr>
        </a:solidFill>
      </c:spPr>
    </c:plotArea>
    <c:legend>
      <c:legendPos val="r"/>
      <c:layout/>
      <c:txPr>
        <a:bodyPr/>
        <a:lstStyle/>
        <a:p>
          <a:pPr>
            <a:defRPr sz="1400"/>
          </a:pPr>
          <a:endParaRPr lang="en-US"/>
        </a:p>
      </c:txPr>
    </c:legend>
    <c:plotVisOnly val="1"/>
    <c:dispBlanksAs val="gap"/>
  </c:chart>
  <c:spPr>
    <a:solidFill>
      <a:schemeClr val="bg1">
        <a:lumMod val="95000"/>
      </a:schemeClr>
    </a:soli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W"/>
  <c:chart>
    <c:plotArea>
      <c:layout/>
      <c:barChart>
        <c:barDir val="col"/>
        <c:grouping val="clustered"/>
        <c:ser>
          <c:idx val="0"/>
          <c:order val="0"/>
          <c:tx>
            <c:strRef>
              <c:f>'Table 1'!$F$85</c:f>
              <c:strCache>
                <c:ptCount val="1"/>
                <c:pt idx="0">
                  <c:v>Numbers wrote maths</c:v>
                </c:pt>
              </c:strCache>
            </c:strRef>
          </c:tx>
          <c:spPr>
            <a:solidFill>
              <a:schemeClr val="tx2">
                <a:lumMod val="60000"/>
                <a:lumOff val="40000"/>
              </a:schemeClr>
            </a:solidFill>
          </c:spPr>
          <c:cat>
            <c:numRef>
              <c:f>'Table 1'!$E$86:$E$91</c:f>
              <c:numCache>
                <c:formatCode>General</c:formatCode>
                <c:ptCount val="6"/>
                <c:pt idx="0">
                  <c:v>2008</c:v>
                </c:pt>
                <c:pt idx="1">
                  <c:v>2009</c:v>
                </c:pt>
                <c:pt idx="2">
                  <c:v>2010</c:v>
                </c:pt>
                <c:pt idx="3">
                  <c:v>2011</c:v>
                </c:pt>
                <c:pt idx="4">
                  <c:v>2012</c:v>
                </c:pt>
                <c:pt idx="5">
                  <c:v>2013</c:v>
                </c:pt>
              </c:numCache>
            </c:numRef>
          </c:cat>
          <c:val>
            <c:numRef>
              <c:f>'Table 1'!$F$86:$F$91</c:f>
              <c:numCache>
                <c:formatCode>General</c:formatCode>
                <c:ptCount val="6"/>
                <c:pt idx="0">
                  <c:v>298821</c:v>
                </c:pt>
                <c:pt idx="1">
                  <c:v>290407</c:v>
                </c:pt>
                <c:pt idx="2">
                  <c:v>263034</c:v>
                </c:pt>
                <c:pt idx="3">
                  <c:v>224635</c:v>
                </c:pt>
                <c:pt idx="4">
                  <c:v>225874</c:v>
                </c:pt>
                <c:pt idx="5">
                  <c:v>241509</c:v>
                </c:pt>
              </c:numCache>
            </c:numRef>
          </c:val>
        </c:ser>
        <c:ser>
          <c:idx val="1"/>
          <c:order val="1"/>
          <c:tx>
            <c:strRef>
              <c:f>'Table 1'!$G$85</c:f>
              <c:strCache>
                <c:ptCount val="1"/>
                <c:pt idx="0">
                  <c:v>Number passed maths</c:v>
                </c:pt>
              </c:strCache>
            </c:strRef>
          </c:tx>
          <c:spPr>
            <a:solidFill>
              <a:schemeClr val="accent3">
                <a:lumMod val="75000"/>
              </a:schemeClr>
            </a:solidFill>
          </c:spPr>
          <c:cat>
            <c:numRef>
              <c:f>'Table 1'!$E$86:$E$91</c:f>
              <c:numCache>
                <c:formatCode>General</c:formatCode>
                <c:ptCount val="6"/>
                <c:pt idx="0">
                  <c:v>2008</c:v>
                </c:pt>
                <c:pt idx="1">
                  <c:v>2009</c:v>
                </c:pt>
                <c:pt idx="2">
                  <c:v>2010</c:v>
                </c:pt>
                <c:pt idx="3">
                  <c:v>2011</c:v>
                </c:pt>
                <c:pt idx="4">
                  <c:v>2012</c:v>
                </c:pt>
                <c:pt idx="5">
                  <c:v>2013</c:v>
                </c:pt>
              </c:numCache>
            </c:numRef>
          </c:cat>
          <c:val>
            <c:numRef>
              <c:f>'Table 1'!$G$86:$G$91</c:f>
              <c:numCache>
                <c:formatCode>General</c:formatCode>
                <c:ptCount val="6"/>
                <c:pt idx="0">
                  <c:v>136503</c:v>
                </c:pt>
                <c:pt idx="1">
                  <c:v>133505</c:v>
                </c:pt>
                <c:pt idx="2">
                  <c:v>124749</c:v>
                </c:pt>
                <c:pt idx="3">
                  <c:v>104033</c:v>
                </c:pt>
                <c:pt idx="4">
                  <c:v>121970</c:v>
                </c:pt>
                <c:pt idx="5">
                  <c:v>142666</c:v>
                </c:pt>
              </c:numCache>
            </c:numRef>
          </c:val>
        </c:ser>
        <c:dLbls/>
        <c:axId val="79353344"/>
        <c:axId val="79354880"/>
      </c:barChart>
      <c:lineChart>
        <c:grouping val="stacked"/>
        <c:ser>
          <c:idx val="2"/>
          <c:order val="2"/>
          <c:tx>
            <c:strRef>
              <c:f>'Table 1'!$H$85</c:f>
              <c:strCache>
                <c:ptCount val="1"/>
                <c:pt idx="0">
                  <c:v>Maths pass rate</c:v>
                </c:pt>
              </c:strCache>
            </c:strRef>
          </c:tx>
          <c:spPr>
            <a:ln>
              <a:solidFill>
                <a:srgbClr val="C00000"/>
              </a:solidFill>
              <a:prstDash val="sysDash"/>
            </a:ln>
          </c:spPr>
          <c:marker>
            <c:symbol val="none"/>
          </c:marker>
          <c:cat>
            <c:numRef>
              <c:f>'Table 1'!$E$86:$E$91</c:f>
              <c:numCache>
                <c:formatCode>General</c:formatCode>
                <c:ptCount val="6"/>
                <c:pt idx="0">
                  <c:v>2008</c:v>
                </c:pt>
                <c:pt idx="1">
                  <c:v>2009</c:v>
                </c:pt>
                <c:pt idx="2">
                  <c:v>2010</c:v>
                </c:pt>
                <c:pt idx="3">
                  <c:v>2011</c:v>
                </c:pt>
                <c:pt idx="4">
                  <c:v>2012</c:v>
                </c:pt>
                <c:pt idx="5">
                  <c:v>2013</c:v>
                </c:pt>
              </c:numCache>
            </c:numRef>
          </c:cat>
          <c:val>
            <c:numRef>
              <c:f>'Table 1'!$H$86:$H$91</c:f>
              <c:numCache>
                <c:formatCode>0.00%</c:formatCode>
                <c:ptCount val="6"/>
                <c:pt idx="0">
                  <c:v>0.45700000000000002</c:v>
                </c:pt>
                <c:pt idx="1">
                  <c:v>0.46</c:v>
                </c:pt>
                <c:pt idx="2">
                  <c:v>0.47400000000000003</c:v>
                </c:pt>
                <c:pt idx="3">
                  <c:v>0.46300000000000002</c:v>
                </c:pt>
                <c:pt idx="4">
                  <c:v>0.54</c:v>
                </c:pt>
                <c:pt idx="5">
                  <c:v>0.59099999999999997</c:v>
                </c:pt>
              </c:numCache>
            </c:numRef>
          </c:val>
        </c:ser>
        <c:dLbls/>
        <c:marker val="1"/>
        <c:axId val="79362304"/>
        <c:axId val="79360768"/>
      </c:lineChart>
      <c:catAx>
        <c:axId val="79353344"/>
        <c:scaling>
          <c:orientation val="minMax"/>
        </c:scaling>
        <c:axPos val="b"/>
        <c:numFmt formatCode="General" sourceLinked="1"/>
        <c:tickLblPos val="nextTo"/>
        <c:crossAx val="79354880"/>
        <c:crosses val="autoZero"/>
        <c:auto val="1"/>
        <c:lblAlgn val="ctr"/>
        <c:lblOffset val="100"/>
      </c:catAx>
      <c:valAx>
        <c:axId val="79354880"/>
        <c:scaling>
          <c:orientation val="minMax"/>
        </c:scaling>
        <c:axPos val="l"/>
        <c:majorGridlines/>
        <c:numFmt formatCode="General" sourceLinked="1"/>
        <c:tickLblPos val="nextTo"/>
        <c:crossAx val="79353344"/>
        <c:crosses val="autoZero"/>
        <c:crossBetween val="between"/>
      </c:valAx>
      <c:valAx>
        <c:axId val="79360768"/>
        <c:scaling>
          <c:orientation val="minMax"/>
        </c:scaling>
        <c:axPos val="r"/>
        <c:numFmt formatCode="0%" sourceLinked="0"/>
        <c:tickLblPos val="nextTo"/>
        <c:crossAx val="79362304"/>
        <c:crosses val="max"/>
        <c:crossBetween val="between"/>
      </c:valAx>
      <c:catAx>
        <c:axId val="79362304"/>
        <c:scaling>
          <c:orientation val="minMax"/>
        </c:scaling>
        <c:delete val="1"/>
        <c:axPos val="b"/>
        <c:numFmt formatCode="General" sourceLinked="1"/>
        <c:tickLblPos val="none"/>
        <c:crossAx val="79360768"/>
        <c:crosses val="autoZero"/>
        <c:auto val="1"/>
        <c:lblAlgn val="ctr"/>
        <c:lblOffset val="100"/>
      </c:catAx>
      <c:spPr>
        <a:solidFill>
          <a:schemeClr val="bg1">
            <a:lumMod val="95000"/>
          </a:schemeClr>
        </a:solidFill>
      </c:spPr>
    </c:plotArea>
    <c:legend>
      <c:legendPos val="r"/>
      <c:layout/>
    </c:legend>
    <c:plotVisOnly val="1"/>
    <c:dispBlanksAs val="gap"/>
  </c:chart>
  <c:spPr>
    <a:solidFill>
      <a:schemeClr val="bg1">
        <a:lumMod val="95000"/>
      </a:schemeClr>
    </a:solidFill>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W"/>
  <c:chart>
    <c:plotArea>
      <c:layout/>
      <c:barChart>
        <c:barDir val="col"/>
        <c:grouping val="clustered"/>
        <c:ser>
          <c:idx val="0"/>
          <c:order val="0"/>
          <c:dPt>
            <c:idx val="0"/>
            <c:spPr>
              <a:solidFill>
                <a:srgbClr val="FF0000"/>
              </a:solidFill>
            </c:spPr>
          </c:dPt>
          <c:dPt>
            <c:idx val="1"/>
            <c:spPr>
              <a:solidFill>
                <a:srgbClr val="FF0000"/>
              </a:solidFill>
            </c:spPr>
          </c:dPt>
          <c:dPt>
            <c:idx val="2"/>
            <c:spPr>
              <a:solidFill>
                <a:srgbClr val="FF0000"/>
              </a:solidFill>
            </c:spPr>
          </c:dPt>
          <c:dPt>
            <c:idx val="3"/>
            <c:spPr>
              <a:solidFill>
                <a:srgbClr val="FF0000"/>
              </a:solidFill>
            </c:spPr>
          </c:dPt>
          <c:dPt>
            <c:idx val="4"/>
            <c:spPr>
              <a:solidFill>
                <a:srgbClr val="FF0000"/>
              </a:solidFill>
            </c:spPr>
          </c:dPt>
          <c:dPt>
            <c:idx val="5"/>
            <c:spPr>
              <a:solidFill>
                <a:schemeClr val="bg1">
                  <a:lumMod val="75000"/>
                </a:schemeClr>
              </a:solidFill>
            </c:spPr>
          </c:dPt>
          <c:dPt>
            <c:idx val="6"/>
            <c:spPr>
              <a:solidFill>
                <a:srgbClr val="59A216"/>
              </a:solidFill>
            </c:spPr>
          </c:dPt>
          <c:dPt>
            <c:idx val="7"/>
            <c:spPr>
              <a:solidFill>
                <a:srgbClr val="59A216"/>
              </a:solidFill>
            </c:spPr>
          </c:dPt>
          <c:dPt>
            <c:idx val="8"/>
            <c:spPr>
              <a:solidFill>
                <a:srgbClr val="59A216"/>
              </a:solidFill>
            </c:spPr>
          </c:dPt>
          <c:dPt>
            <c:idx val="9"/>
            <c:spPr>
              <a:solidFill>
                <a:srgbClr val="59A216"/>
              </a:solidFill>
            </c:spPr>
          </c:dPt>
          <c:dPt>
            <c:idx val="10"/>
            <c:spPr>
              <a:solidFill>
                <a:srgbClr val="59A216"/>
              </a:solidFill>
            </c:spPr>
          </c:dPt>
          <c:dPt>
            <c:idx val="11"/>
            <c:spPr>
              <a:solidFill>
                <a:schemeClr val="bg1">
                  <a:lumMod val="75000"/>
                </a:schemeClr>
              </a:solidFill>
            </c:spPr>
          </c:dPt>
          <c:dLbls>
            <c:txPr>
              <a:bodyPr/>
              <a:lstStyle/>
              <a:p>
                <a:pPr>
                  <a:defRPr sz="900"/>
                </a:pPr>
                <a:endParaRPr lang="en-US"/>
              </a:p>
            </c:txPr>
            <c:dLblPos val="ctr"/>
            <c:showVal val="1"/>
          </c:dLbls>
          <c:errBars>
            <c:errBarType val="both"/>
            <c:errValType val="cust"/>
            <c:plus>
              <c:numRef>
                <c:f>Sheet1!$F$2:$F$12</c:f>
                <c:numCache>
                  <c:formatCode>General</c:formatCode>
                  <c:ptCount val="11"/>
                  <c:pt idx="0">
                    <c:v>13.4</c:v>
                  </c:pt>
                  <c:pt idx="1">
                    <c:v>13.6</c:v>
                  </c:pt>
                  <c:pt idx="2">
                    <c:v>11</c:v>
                  </c:pt>
                  <c:pt idx="3">
                    <c:v>8.4</c:v>
                  </c:pt>
                  <c:pt idx="4">
                    <c:v>5</c:v>
                  </c:pt>
                  <c:pt idx="6">
                    <c:v>15.8</c:v>
                  </c:pt>
                  <c:pt idx="7">
                    <c:v>15.6</c:v>
                  </c:pt>
                  <c:pt idx="8">
                    <c:v>13.4</c:v>
                  </c:pt>
                  <c:pt idx="9">
                    <c:v>11</c:v>
                  </c:pt>
                  <c:pt idx="10">
                    <c:v>7.4</c:v>
                  </c:pt>
                </c:numCache>
              </c:numRef>
            </c:plus>
            <c:minus>
              <c:numRef>
                <c:f>Sheet1!$F$2:$F$12</c:f>
                <c:numCache>
                  <c:formatCode>General</c:formatCode>
                  <c:ptCount val="11"/>
                  <c:pt idx="0">
                    <c:v>13.4</c:v>
                  </c:pt>
                  <c:pt idx="1">
                    <c:v>13.6</c:v>
                  </c:pt>
                  <c:pt idx="2">
                    <c:v>11</c:v>
                  </c:pt>
                  <c:pt idx="3">
                    <c:v>8.4</c:v>
                  </c:pt>
                  <c:pt idx="4">
                    <c:v>5</c:v>
                  </c:pt>
                  <c:pt idx="6">
                    <c:v>15.8</c:v>
                  </c:pt>
                  <c:pt idx="7">
                    <c:v>15.6</c:v>
                  </c:pt>
                  <c:pt idx="8">
                    <c:v>13.4</c:v>
                  </c:pt>
                  <c:pt idx="9">
                    <c:v>11</c:v>
                  </c:pt>
                  <c:pt idx="10">
                    <c:v>7.4</c:v>
                  </c:pt>
                </c:numCache>
              </c:numRef>
            </c:minus>
          </c:errBars>
          <c:cat>
            <c:multiLvlStrRef>
              <c:f>Sheet1!$A$2:$C$13</c:f>
              <c:multiLvlStrCache>
                <c:ptCount val="12"/>
                <c:lvl>
                  <c:pt idx="0">
                    <c:v>1995</c:v>
                  </c:pt>
                  <c:pt idx="1">
                    <c:v>1999</c:v>
                  </c:pt>
                  <c:pt idx="2">
                    <c:v>2002</c:v>
                  </c:pt>
                  <c:pt idx="3">
                    <c:v>2002</c:v>
                  </c:pt>
                  <c:pt idx="4">
                    <c:v>2011</c:v>
                  </c:pt>
                  <c:pt idx="5">
                    <c:v>2011</c:v>
                  </c:pt>
                  <c:pt idx="6">
                    <c:v>1995</c:v>
                  </c:pt>
                  <c:pt idx="7">
                    <c:v>1999</c:v>
                  </c:pt>
                  <c:pt idx="8">
                    <c:v>2002</c:v>
                  </c:pt>
                  <c:pt idx="9">
                    <c:v>2002</c:v>
                  </c:pt>
                  <c:pt idx="10">
                    <c:v>2011</c:v>
                  </c:pt>
                  <c:pt idx="11">
                    <c:v>2011</c:v>
                  </c:pt>
                </c:lvl>
                <c:lvl>
                  <c:pt idx="0">
                    <c:v>Grade 8</c:v>
                  </c:pt>
                  <c:pt idx="3">
                    <c:v>Grade 9</c:v>
                  </c:pt>
                  <c:pt idx="5">
                    <c:v>TIMSS middle-income country Gr8 mean</c:v>
                  </c:pt>
                  <c:pt idx="6">
                    <c:v>Grade 8</c:v>
                  </c:pt>
                  <c:pt idx="9">
                    <c:v>Grade 9</c:v>
                  </c:pt>
                  <c:pt idx="11">
                    <c:v>TIMSS middle-income country Gr8 mean</c:v>
                  </c:pt>
                </c:lvl>
                <c:lvl>
                  <c:pt idx="0">
                    <c:v>TIMSS Mathematics</c:v>
                  </c:pt>
                  <c:pt idx="6">
                    <c:v>TIMSS Science</c:v>
                  </c:pt>
                </c:lvl>
              </c:multiLvlStrCache>
            </c:multiLvlStrRef>
          </c:cat>
          <c:val>
            <c:numRef>
              <c:f>Sheet1!$D$2:$D$13</c:f>
              <c:numCache>
                <c:formatCode>General</c:formatCode>
                <c:ptCount val="12"/>
                <c:pt idx="0">
                  <c:v>276</c:v>
                </c:pt>
                <c:pt idx="1">
                  <c:v>275</c:v>
                </c:pt>
                <c:pt idx="2">
                  <c:v>264</c:v>
                </c:pt>
                <c:pt idx="3">
                  <c:v>285</c:v>
                </c:pt>
                <c:pt idx="4">
                  <c:v>352</c:v>
                </c:pt>
                <c:pt idx="5">
                  <c:v>433</c:v>
                </c:pt>
                <c:pt idx="6">
                  <c:v>260</c:v>
                </c:pt>
                <c:pt idx="7">
                  <c:v>243</c:v>
                </c:pt>
                <c:pt idx="8">
                  <c:v>244</c:v>
                </c:pt>
                <c:pt idx="9">
                  <c:v>268</c:v>
                </c:pt>
                <c:pt idx="10">
                  <c:v>332</c:v>
                </c:pt>
                <c:pt idx="11">
                  <c:v>443</c:v>
                </c:pt>
              </c:numCache>
            </c:numRef>
          </c:val>
        </c:ser>
        <c:dLbls/>
        <c:axId val="82662144"/>
        <c:axId val="82663680"/>
      </c:barChart>
      <c:catAx>
        <c:axId val="82662144"/>
        <c:scaling>
          <c:orientation val="minMax"/>
        </c:scaling>
        <c:axPos val="b"/>
        <c:tickLblPos val="nextTo"/>
        <c:txPr>
          <a:bodyPr/>
          <a:lstStyle/>
          <a:p>
            <a:pPr>
              <a:defRPr sz="900" b="0"/>
            </a:pPr>
            <a:endParaRPr lang="en-US"/>
          </a:p>
        </c:txPr>
        <c:crossAx val="82663680"/>
        <c:crosses val="autoZero"/>
        <c:auto val="1"/>
        <c:lblAlgn val="ctr"/>
        <c:lblOffset val="100"/>
      </c:catAx>
      <c:valAx>
        <c:axId val="82663680"/>
        <c:scaling>
          <c:orientation val="minMax"/>
        </c:scaling>
        <c:axPos val="l"/>
        <c:majorGridlines>
          <c:spPr>
            <a:ln>
              <a:solidFill>
                <a:schemeClr val="bg1">
                  <a:lumMod val="75000"/>
                </a:schemeClr>
              </a:solidFill>
              <a:prstDash val="dash"/>
            </a:ln>
          </c:spPr>
        </c:majorGridlines>
        <c:title>
          <c:tx>
            <c:rich>
              <a:bodyPr rot="-5400000" vert="horz"/>
              <a:lstStyle/>
              <a:p>
                <a:pPr>
                  <a:defRPr/>
                </a:pPr>
                <a:r>
                  <a:rPr lang="en-ZA"/>
                  <a:t>TIMSS score</a:t>
                </a:r>
              </a:p>
            </c:rich>
          </c:tx>
          <c:layout/>
        </c:title>
        <c:numFmt formatCode="General" sourceLinked="1"/>
        <c:tickLblPos val="nextTo"/>
        <c:txPr>
          <a:bodyPr/>
          <a:lstStyle/>
          <a:p>
            <a:pPr>
              <a:defRPr sz="900"/>
            </a:pPr>
            <a:endParaRPr lang="en-US"/>
          </a:p>
        </c:txPr>
        <c:crossAx val="82662144"/>
        <c:crosses val="autoZero"/>
        <c:crossBetween val="between"/>
        <c:majorUnit val="40"/>
      </c:valAx>
      <c:spPr>
        <a:solidFill>
          <a:schemeClr val="bg1">
            <a:lumMod val="95000"/>
          </a:schemeClr>
        </a:solidFill>
      </c:spPr>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W"/>
  <c:chart>
    <c:title>
      <c:tx>
        <c:rich>
          <a:bodyPr/>
          <a:lstStyle/>
          <a:p>
            <a:pPr>
              <a:defRPr/>
            </a:pPr>
            <a:r>
              <a:rPr lang="en-ZA" sz="2000" u="sng" dirty="0" smtClean="0"/>
              <a:t>Reading teacher </a:t>
            </a:r>
            <a:r>
              <a:rPr lang="en-ZA" sz="2000" dirty="0" smtClean="0"/>
              <a:t>reading </a:t>
            </a:r>
            <a:r>
              <a:rPr lang="en-ZA" sz="2000" baseline="0" dirty="0" smtClean="0"/>
              <a:t>performance </a:t>
            </a:r>
            <a:r>
              <a:rPr lang="en-ZA" sz="2000" baseline="0" dirty="0"/>
              <a:t>by </a:t>
            </a:r>
            <a:endParaRPr lang="en-ZA" sz="2000" baseline="0" dirty="0" smtClean="0"/>
          </a:p>
          <a:p>
            <a:pPr>
              <a:defRPr/>
            </a:pPr>
            <a:r>
              <a:rPr lang="en-ZA" sz="2800" baseline="0" dirty="0" smtClean="0"/>
              <a:t>URBAN/RURAL</a:t>
            </a:r>
            <a:endParaRPr lang="en-ZA" sz="2800" baseline="0" dirty="0"/>
          </a:p>
          <a:p>
            <a:pPr>
              <a:defRPr/>
            </a:pPr>
            <a:r>
              <a:rPr lang="en-ZA" sz="1400" baseline="0" dirty="0"/>
              <a:t>SACMEQ III</a:t>
            </a:r>
            <a:endParaRPr lang="en-ZA" sz="1400" dirty="0"/>
          </a:p>
        </c:rich>
      </c:tx>
      <c:layout/>
      <c:spPr>
        <a:solidFill>
          <a:schemeClr val="bg1">
            <a:lumMod val="85000"/>
          </a:schemeClr>
        </a:solidFill>
      </c:spPr>
    </c:title>
    <c:plotArea>
      <c:layout/>
      <c:lineChart>
        <c:grouping val="standard"/>
        <c:ser>
          <c:idx val="0"/>
          <c:order val="0"/>
          <c:tx>
            <c:strRef>
              <c:f>'Performance by SSES quint'!$A$41</c:f>
              <c:strCache>
                <c:ptCount val="1"/>
                <c:pt idx="0">
                  <c:v>BOT</c:v>
                </c:pt>
              </c:strCache>
            </c:strRef>
          </c:tx>
          <c:marker>
            <c:symbol val="none"/>
          </c:marker>
          <c:cat>
            <c:strRef>
              <c:f>'Performance by SSES quint'!$B$40:$C$40</c:f>
              <c:strCache>
                <c:ptCount val="2"/>
                <c:pt idx="0">
                  <c:v>Rural</c:v>
                </c:pt>
                <c:pt idx="1">
                  <c:v>urban</c:v>
                </c:pt>
              </c:strCache>
            </c:strRef>
          </c:cat>
          <c:val>
            <c:numRef>
              <c:f>'Performance by SSES quint'!$B$41:$C$41</c:f>
              <c:numCache>
                <c:formatCode>General</c:formatCode>
                <c:ptCount val="2"/>
                <c:pt idx="0">
                  <c:v>764.26890000000003</c:v>
                </c:pt>
                <c:pt idx="1">
                  <c:v>773.48030000000017</c:v>
                </c:pt>
              </c:numCache>
            </c:numRef>
          </c:val>
        </c:ser>
        <c:ser>
          <c:idx val="1"/>
          <c:order val="1"/>
          <c:tx>
            <c:strRef>
              <c:f>'Performance by SSES quint'!$A$42</c:f>
              <c:strCache>
                <c:ptCount val="1"/>
                <c:pt idx="0">
                  <c:v>KEN</c:v>
                </c:pt>
              </c:strCache>
            </c:strRef>
          </c:tx>
          <c:marker>
            <c:symbol val="none"/>
          </c:marker>
          <c:cat>
            <c:strRef>
              <c:f>'Performance by SSES quint'!$B$40:$C$40</c:f>
              <c:strCache>
                <c:ptCount val="2"/>
                <c:pt idx="0">
                  <c:v>Rural</c:v>
                </c:pt>
                <c:pt idx="1">
                  <c:v>urban</c:v>
                </c:pt>
              </c:strCache>
            </c:strRef>
          </c:cat>
          <c:val>
            <c:numRef>
              <c:f>'Performance by SSES quint'!$B$42:$C$42</c:f>
              <c:numCache>
                <c:formatCode>General</c:formatCode>
                <c:ptCount val="2"/>
                <c:pt idx="0">
                  <c:v>787.44380000000001</c:v>
                </c:pt>
                <c:pt idx="1">
                  <c:v>800.83699999999885</c:v>
                </c:pt>
              </c:numCache>
            </c:numRef>
          </c:val>
        </c:ser>
        <c:ser>
          <c:idx val="2"/>
          <c:order val="2"/>
          <c:tx>
            <c:strRef>
              <c:f>'Performance by SSES quint'!$A$43</c:f>
              <c:strCache>
                <c:ptCount val="1"/>
                <c:pt idx="0">
                  <c:v>LES</c:v>
                </c:pt>
              </c:strCache>
            </c:strRef>
          </c:tx>
          <c:marker>
            <c:symbol val="none"/>
          </c:marker>
          <c:cat>
            <c:strRef>
              <c:f>'Performance by SSES quint'!$B$40:$C$40</c:f>
              <c:strCache>
                <c:ptCount val="2"/>
                <c:pt idx="0">
                  <c:v>Rural</c:v>
                </c:pt>
                <c:pt idx="1">
                  <c:v>urban</c:v>
                </c:pt>
              </c:strCache>
            </c:strRef>
          </c:cat>
          <c:val>
            <c:numRef>
              <c:f>'Performance by SSES quint'!$B$43:$C$43</c:f>
              <c:numCache>
                <c:formatCode>General</c:formatCode>
                <c:ptCount val="2"/>
                <c:pt idx="0">
                  <c:v>717.33809999999994</c:v>
                </c:pt>
                <c:pt idx="1">
                  <c:v>730.11170000000004</c:v>
                </c:pt>
              </c:numCache>
            </c:numRef>
          </c:val>
        </c:ser>
        <c:ser>
          <c:idx val="4"/>
          <c:order val="3"/>
          <c:tx>
            <c:strRef>
              <c:f>'Performance by SSES quint'!$A$45</c:f>
              <c:strCache>
                <c:ptCount val="1"/>
                <c:pt idx="0">
                  <c:v>MOZ</c:v>
                </c:pt>
              </c:strCache>
            </c:strRef>
          </c:tx>
          <c:marker>
            <c:symbol val="none"/>
          </c:marker>
          <c:cat>
            <c:strRef>
              <c:f>'Performance by SSES quint'!$B$40:$C$40</c:f>
              <c:strCache>
                <c:ptCount val="2"/>
                <c:pt idx="0">
                  <c:v>Rural</c:v>
                </c:pt>
                <c:pt idx="1">
                  <c:v>urban</c:v>
                </c:pt>
              </c:strCache>
            </c:strRef>
          </c:cat>
          <c:val>
            <c:numRef>
              <c:f>'Performance by SSES quint'!$B$45:$C$45</c:f>
              <c:numCache>
                <c:formatCode>General</c:formatCode>
                <c:ptCount val="2"/>
                <c:pt idx="0">
                  <c:v>714.38610000000006</c:v>
                </c:pt>
                <c:pt idx="1">
                  <c:v>719.98270000000002</c:v>
                </c:pt>
              </c:numCache>
            </c:numRef>
          </c:val>
        </c:ser>
        <c:ser>
          <c:idx val="5"/>
          <c:order val="4"/>
          <c:tx>
            <c:strRef>
              <c:f>'Performance by SSES quint'!$A$46</c:f>
              <c:strCache>
                <c:ptCount val="1"/>
                <c:pt idx="0">
                  <c:v>NAM</c:v>
                </c:pt>
              </c:strCache>
            </c:strRef>
          </c:tx>
          <c:marker>
            <c:symbol val="none"/>
          </c:marker>
          <c:cat>
            <c:strRef>
              <c:f>'Performance by SSES quint'!$B$40:$C$40</c:f>
              <c:strCache>
                <c:ptCount val="2"/>
                <c:pt idx="0">
                  <c:v>Rural</c:v>
                </c:pt>
                <c:pt idx="1">
                  <c:v>urban</c:v>
                </c:pt>
              </c:strCache>
            </c:strRef>
          </c:cat>
          <c:val>
            <c:numRef>
              <c:f>'Performance by SSES quint'!$B$46:$C$46</c:f>
              <c:numCache>
                <c:formatCode>General</c:formatCode>
                <c:ptCount val="2"/>
                <c:pt idx="0">
                  <c:v>730.39909999999998</c:v>
                </c:pt>
                <c:pt idx="1">
                  <c:v>751.55079999999998</c:v>
                </c:pt>
              </c:numCache>
            </c:numRef>
          </c:val>
        </c:ser>
        <c:ser>
          <c:idx val="6"/>
          <c:order val="5"/>
          <c:tx>
            <c:strRef>
              <c:f>'Performance by SSES quint'!$A$47</c:f>
              <c:strCache>
                <c:ptCount val="1"/>
                <c:pt idx="0">
                  <c:v>SEY</c:v>
                </c:pt>
              </c:strCache>
            </c:strRef>
          </c:tx>
          <c:marker>
            <c:symbol val="none"/>
          </c:marker>
          <c:cat>
            <c:strRef>
              <c:f>'Performance by SSES quint'!$B$40:$C$40</c:f>
              <c:strCache>
                <c:ptCount val="2"/>
                <c:pt idx="0">
                  <c:v>Rural</c:v>
                </c:pt>
                <c:pt idx="1">
                  <c:v>urban</c:v>
                </c:pt>
              </c:strCache>
            </c:strRef>
          </c:cat>
          <c:val>
            <c:numRef>
              <c:f>'Performance by SSES quint'!$B$47:$C$47</c:f>
              <c:numCache>
                <c:formatCode>General</c:formatCode>
                <c:ptCount val="2"/>
                <c:pt idx="0">
                  <c:v>817.062399999999</c:v>
                </c:pt>
                <c:pt idx="1">
                  <c:v>836.63499999999999</c:v>
                </c:pt>
              </c:numCache>
            </c:numRef>
          </c:val>
        </c:ser>
        <c:ser>
          <c:idx val="7"/>
          <c:order val="6"/>
          <c:tx>
            <c:strRef>
              <c:f>'Performance by SSES quint'!$A$48</c:f>
              <c:strCache>
                <c:ptCount val="1"/>
                <c:pt idx="0">
                  <c:v>SOU</c:v>
                </c:pt>
              </c:strCache>
            </c:strRef>
          </c:tx>
          <c:spPr>
            <a:ln w="76200" cmpd="sng">
              <a:solidFill>
                <a:sysClr val="windowText" lastClr="000000"/>
              </a:solidFill>
              <a:prstDash val="sysDash"/>
            </a:ln>
          </c:spPr>
          <c:marker>
            <c:symbol val="none"/>
          </c:marker>
          <c:cat>
            <c:strRef>
              <c:f>'Performance by SSES quint'!$B$40:$C$40</c:f>
              <c:strCache>
                <c:ptCount val="2"/>
                <c:pt idx="0">
                  <c:v>Rural</c:v>
                </c:pt>
                <c:pt idx="1">
                  <c:v>urban</c:v>
                </c:pt>
              </c:strCache>
            </c:strRef>
          </c:cat>
          <c:val>
            <c:numRef>
              <c:f>'Performance by SSES quint'!$B$48:$C$48</c:f>
              <c:numCache>
                <c:formatCode>General</c:formatCode>
                <c:ptCount val="2"/>
                <c:pt idx="0">
                  <c:v>733.62659999999994</c:v>
                </c:pt>
                <c:pt idx="1">
                  <c:v>782.42119999999886</c:v>
                </c:pt>
              </c:numCache>
            </c:numRef>
          </c:val>
        </c:ser>
        <c:ser>
          <c:idx val="8"/>
          <c:order val="7"/>
          <c:tx>
            <c:strRef>
              <c:f>'Performance by SSES quint'!$A$49</c:f>
              <c:strCache>
                <c:ptCount val="1"/>
                <c:pt idx="0">
                  <c:v>SWA</c:v>
                </c:pt>
              </c:strCache>
            </c:strRef>
          </c:tx>
          <c:marker>
            <c:symbol val="none"/>
          </c:marker>
          <c:cat>
            <c:strRef>
              <c:f>'Performance by SSES quint'!$B$40:$C$40</c:f>
              <c:strCache>
                <c:ptCount val="2"/>
                <c:pt idx="0">
                  <c:v>Rural</c:v>
                </c:pt>
                <c:pt idx="1">
                  <c:v>urban</c:v>
                </c:pt>
              </c:strCache>
            </c:strRef>
          </c:cat>
          <c:val>
            <c:numRef>
              <c:f>'Performance by SSES quint'!$B$49:$C$49</c:f>
              <c:numCache>
                <c:formatCode>General</c:formatCode>
                <c:ptCount val="2"/>
                <c:pt idx="0">
                  <c:v>768.43370000000004</c:v>
                </c:pt>
                <c:pt idx="1">
                  <c:v>767.82569999999987</c:v>
                </c:pt>
              </c:numCache>
            </c:numRef>
          </c:val>
        </c:ser>
        <c:ser>
          <c:idx val="9"/>
          <c:order val="8"/>
          <c:tx>
            <c:strRef>
              <c:f>'Performance by SSES quint'!$A$50</c:f>
              <c:strCache>
                <c:ptCount val="1"/>
                <c:pt idx="0">
                  <c:v>TAN</c:v>
                </c:pt>
              </c:strCache>
            </c:strRef>
          </c:tx>
          <c:marker>
            <c:symbol val="none"/>
          </c:marker>
          <c:cat>
            <c:strRef>
              <c:f>'Performance by SSES quint'!$B$40:$C$40</c:f>
              <c:strCache>
                <c:ptCount val="2"/>
                <c:pt idx="0">
                  <c:v>Rural</c:v>
                </c:pt>
                <c:pt idx="1">
                  <c:v>urban</c:v>
                </c:pt>
              </c:strCache>
            </c:strRef>
          </c:cat>
          <c:val>
            <c:numRef>
              <c:f>'Performance by SSES quint'!$B$50:$C$50</c:f>
              <c:numCache>
                <c:formatCode>General</c:formatCode>
                <c:ptCount val="2"/>
                <c:pt idx="0">
                  <c:v>716.80039999999997</c:v>
                </c:pt>
                <c:pt idx="1">
                  <c:v>732.32859999999994</c:v>
                </c:pt>
              </c:numCache>
            </c:numRef>
          </c:val>
        </c:ser>
        <c:ser>
          <c:idx val="10"/>
          <c:order val="9"/>
          <c:tx>
            <c:strRef>
              <c:f>'Performance by SSES quint'!$A$51</c:f>
              <c:strCache>
                <c:ptCount val="1"/>
                <c:pt idx="0">
                  <c:v>UGA</c:v>
                </c:pt>
              </c:strCache>
            </c:strRef>
          </c:tx>
          <c:marker>
            <c:symbol val="none"/>
          </c:marker>
          <c:cat>
            <c:strRef>
              <c:f>'Performance by SSES quint'!$B$40:$C$40</c:f>
              <c:strCache>
                <c:ptCount val="2"/>
                <c:pt idx="0">
                  <c:v>Rural</c:v>
                </c:pt>
                <c:pt idx="1">
                  <c:v>urban</c:v>
                </c:pt>
              </c:strCache>
            </c:strRef>
          </c:cat>
          <c:val>
            <c:numRef>
              <c:f>'Performance by SSES quint'!$B$51:$C$51</c:f>
              <c:numCache>
                <c:formatCode>General</c:formatCode>
                <c:ptCount val="2"/>
                <c:pt idx="0">
                  <c:v>724.43380000000002</c:v>
                </c:pt>
                <c:pt idx="1">
                  <c:v>735.62199999999996</c:v>
                </c:pt>
              </c:numCache>
            </c:numRef>
          </c:val>
        </c:ser>
        <c:ser>
          <c:idx val="13"/>
          <c:order val="10"/>
          <c:tx>
            <c:strRef>
              <c:f>'Performance by SSES quint'!$A$54</c:f>
              <c:strCache>
                <c:ptCount val="1"/>
                <c:pt idx="0">
                  <c:v>ZIM</c:v>
                </c:pt>
              </c:strCache>
            </c:strRef>
          </c:tx>
          <c:marker>
            <c:symbol val="none"/>
          </c:marker>
          <c:cat>
            <c:strRef>
              <c:f>'Performance by SSES quint'!$B$40:$C$40</c:f>
              <c:strCache>
                <c:ptCount val="2"/>
                <c:pt idx="0">
                  <c:v>Rural</c:v>
                </c:pt>
                <c:pt idx="1">
                  <c:v>urban</c:v>
                </c:pt>
              </c:strCache>
            </c:strRef>
          </c:cat>
          <c:val>
            <c:numRef>
              <c:f>'Performance by SSES quint'!$B$54:$C$54</c:f>
              <c:numCache>
                <c:formatCode>General</c:formatCode>
                <c:ptCount val="2"/>
                <c:pt idx="0">
                  <c:v>796.84679999999901</c:v>
                </c:pt>
                <c:pt idx="1">
                  <c:v>789.44729999999811</c:v>
                </c:pt>
              </c:numCache>
            </c:numRef>
          </c:val>
        </c:ser>
        <c:dLbls/>
        <c:marker val="1"/>
        <c:axId val="82754560"/>
        <c:axId val="82776832"/>
      </c:lineChart>
      <c:catAx>
        <c:axId val="82754560"/>
        <c:scaling>
          <c:orientation val="minMax"/>
        </c:scaling>
        <c:axPos val="b"/>
        <c:tickLblPos val="nextTo"/>
        <c:txPr>
          <a:bodyPr/>
          <a:lstStyle/>
          <a:p>
            <a:pPr>
              <a:defRPr sz="2000"/>
            </a:pPr>
            <a:endParaRPr lang="en-US"/>
          </a:p>
        </c:txPr>
        <c:crossAx val="82776832"/>
        <c:crosses val="autoZero"/>
        <c:auto val="1"/>
        <c:lblAlgn val="ctr"/>
        <c:lblOffset val="100"/>
      </c:catAx>
      <c:valAx>
        <c:axId val="82776832"/>
        <c:scaling>
          <c:orientation val="minMax"/>
          <c:max val="850"/>
          <c:min val="700"/>
        </c:scaling>
        <c:axPos val="l"/>
        <c:majorGridlines/>
        <c:numFmt formatCode="General" sourceLinked="1"/>
        <c:tickLblPos val="nextTo"/>
        <c:crossAx val="82754560"/>
        <c:crosses val="autoZero"/>
        <c:crossBetween val="between"/>
      </c:valAx>
    </c:plotArea>
    <c:legend>
      <c:legendPos val="r"/>
      <c:layout/>
      <c:spPr>
        <a:solidFill>
          <a:srgbClr val="D9D9D9"/>
        </a:solidFill>
      </c:spPr>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W"/>
  <c:chart>
    <c:title>
      <c:tx>
        <c:rich>
          <a:bodyPr/>
          <a:lstStyle/>
          <a:p>
            <a:pPr>
              <a:defRPr/>
            </a:pPr>
            <a:r>
              <a:rPr lang="en-ZA" sz="2400" u="sng" dirty="0"/>
              <a:t>Reading teacher </a:t>
            </a:r>
            <a:r>
              <a:rPr lang="en-ZA" sz="2400" dirty="0"/>
              <a:t>reading score by school SES </a:t>
            </a:r>
            <a:r>
              <a:rPr lang="en-ZA" sz="3200" dirty="0" smtClean="0"/>
              <a:t>QUINTILE</a:t>
            </a:r>
            <a:endParaRPr lang="en-ZA" sz="2400" dirty="0"/>
          </a:p>
          <a:p>
            <a:pPr>
              <a:defRPr/>
            </a:pPr>
            <a:r>
              <a:rPr lang="en-ZA" dirty="0"/>
              <a:t>SACMEQ III</a:t>
            </a:r>
          </a:p>
        </c:rich>
      </c:tx>
      <c:layout/>
      <c:spPr>
        <a:solidFill>
          <a:srgbClr val="D9D9D9"/>
        </a:solidFill>
      </c:spPr>
    </c:title>
    <c:plotArea>
      <c:layout/>
      <c:lineChart>
        <c:grouping val="standard"/>
        <c:ser>
          <c:idx val="0"/>
          <c:order val="0"/>
          <c:tx>
            <c:strRef>
              <c:f>Sheet4!$B$2</c:f>
              <c:strCache>
                <c:ptCount val="1"/>
                <c:pt idx="0">
                  <c:v>Botswana</c:v>
                </c:pt>
              </c:strCache>
            </c:strRef>
          </c:tx>
          <c:marker>
            <c:symbol val="none"/>
          </c:marker>
          <c:dLbls>
            <c:dLbl>
              <c:idx val="4"/>
              <c:layout/>
              <c:showSerName val="1"/>
            </c:dLbl>
            <c:delete val="1"/>
          </c:dLbls>
          <c:cat>
            <c:numRef>
              <c:f>Sheet4!$A$3:$A$7</c:f>
              <c:numCache>
                <c:formatCode>General</c:formatCode>
                <c:ptCount val="5"/>
                <c:pt idx="0">
                  <c:v>1</c:v>
                </c:pt>
                <c:pt idx="1">
                  <c:v>2</c:v>
                </c:pt>
                <c:pt idx="2">
                  <c:v>3</c:v>
                </c:pt>
                <c:pt idx="3">
                  <c:v>4</c:v>
                </c:pt>
                <c:pt idx="4">
                  <c:v>5</c:v>
                </c:pt>
              </c:numCache>
            </c:numRef>
          </c:cat>
          <c:val>
            <c:numRef>
              <c:f>Sheet4!$B$3:$B$7</c:f>
              <c:numCache>
                <c:formatCode>General</c:formatCode>
                <c:ptCount val="5"/>
                <c:pt idx="0">
                  <c:v>767.95830000000001</c:v>
                </c:pt>
                <c:pt idx="1">
                  <c:v>767.99549999999999</c:v>
                </c:pt>
                <c:pt idx="2">
                  <c:v>756.47490000000005</c:v>
                </c:pt>
                <c:pt idx="3">
                  <c:v>763.84239999999886</c:v>
                </c:pt>
                <c:pt idx="4">
                  <c:v>789.61270000000002</c:v>
                </c:pt>
              </c:numCache>
            </c:numRef>
          </c:val>
        </c:ser>
        <c:ser>
          <c:idx val="1"/>
          <c:order val="1"/>
          <c:tx>
            <c:strRef>
              <c:f>Sheet4!$C$2</c:f>
              <c:strCache>
                <c:ptCount val="1"/>
                <c:pt idx="0">
                  <c:v>Kenya</c:v>
                </c:pt>
              </c:strCache>
            </c:strRef>
          </c:tx>
          <c:marker>
            <c:symbol val="none"/>
          </c:marker>
          <c:dLbls>
            <c:dLbl>
              <c:idx val="4"/>
              <c:layout/>
              <c:showSerName val="1"/>
            </c:dLbl>
            <c:delete val="1"/>
          </c:dLbls>
          <c:cat>
            <c:numRef>
              <c:f>Sheet4!$A$3:$A$7</c:f>
              <c:numCache>
                <c:formatCode>General</c:formatCode>
                <c:ptCount val="5"/>
                <c:pt idx="0">
                  <c:v>1</c:v>
                </c:pt>
                <c:pt idx="1">
                  <c:v>2</c:v>
                </c:pt>
                <c:pt idx="2">
                  <c:v>3</c:v>
                </c:pt>
                <c:pt idx="3">
                  <c:v>4</c:v>
                </c:pt>
                <c:pt idx="4">
                  <c:v>5</c:v>
                </c:pt>
              </c:numCache>
            </c:numRef>
          </c:cat>
          <c:val>
            <c:numRef>
              <c:f>Sheet4!$C$3:$C$7</c:f>
              <c:numCache>
                <c:formatCode>General</c:formatCode>
                <c:ptCount val="5"/>
                <c:pt idx="0">
                  <c:v>793.43239999999901</c:v>
                </c:pt>
                <c:pt idx="1">
                  <c:v>785.3981</c:v>
                </c:pt>
                <c:pt idx="2">
                  <c:v>787.82639999999924</c:v>
                </c:pt>
                <c:pt idx="3">
                  <c:v>796.36399999999924</c:v>
                </c:pt>
                <c:pt idx="4">
                  <c:v>799.81049999999937</c:v>
                </c:pt>
              </c:numCache>
            </c:numRef>
          </c:val>
        </c:ser>
        <c:ser>
          <c:idx val="5"/>
          <c:order val="2"/>
          <c:tx>
            <c:strRef>
              <c:f>Sheet4!$G$2</c:f>
              <c:strCache>
                <c:ptCount val="1"/>
                <c:pt idx="0">
                  <c:v>Namibia</c:v>
                </c:pt>
              </c:strCache>
            </c:strRef>
          </c:tx>
          <c:marker>
            <c:symbol val="none"/>
          </c:marker>
          <c:dLbls>
            <c:dLbl>
              <c:idx val="4"/>
              <c:layout/>
              <c:showSerName val="1"/>
            </c:dLbl>
            <c:delete val="1"/>
          </c:dLbls>
          <c:cat>
            <c:numRef>
              <c:f>Sheet4!$A$3:$A$7</c:f>
              <c:numCache>
                <c:formatCode>General</c:formatCode>
                <c:ptCount val="5"/>
                <c:pt idx="0">
                  <c:v>1</c:v>
                </c:pt>
                <c:pt idx="1">
                  <c:v>2</c:v>
                </c:pt>
                <c:pt idx="2">
                  <c:v>3</c:v>
                </c:pt>
                <c:pt idx="3">
                  <c:v>4</c:v>
                </c:pt>
                <c:pt idx="4">
                  <c:v>5</c:v>
                </c:pt>
              </c:numCache>
            </c:numRef>
          </c:cat>
          <c:val>
            <c:numRef>
              <c:f>Sheet4!$G$3:$G$7</c:f>
              <c:numCache>
                <c:formatCode>General</c:formatCode>
                <c:ptCount val="5"/>
                <c:pt idx="0">
                  <c:v>730.03579999999999</c:v>
                </c:pt>
                <c:pt idx="1">
                  <c:v>736.72439999999995</c:v>
                </c:pt>
                <c:pt idx="2">
                  <c:v>719.92849999999999</c:v>
                </c:pt>
                <c:pt idx="3">
                  <c:v>732.41989999999998</c:v>
                </c:pt>
                <c:pt idx="4">
                  <c:v>782.93639999999937</c:v>
                </c:pt>
              </c:numCache>
            </c:numRef>
          </c:val>
        </c:ser>
        <c:ser>
          <c:idx val="6"/>
          <c:order val="3"/>
          <c:tx>
            <c:strRef>
              <c:f>Sheet4!$H$2</c:f>
              <c:strCache>
                <c:ptCount val="1"/>
                <c:pt idx="0">
                  <c:v>Seychelles</c:v>
                </c:pt>
              </c:strCache>
            </c:strRef>
          </c:tx>
          <c:marker>
            <c:symbol val="none"/>
          </c:marker>
          <c:dLbls>
            <c:dLbl>
              <c:idx val="4"/>
              <c:layout/>
              <c:showSerName val="1"/>
            </c:dLbl>
            <c:delete val="1"/>
          </c:dLbls>
          <c:cat>
            <c:numRef>
              <c:f>Sheet4!$A$3:$A$7</c:f>
              <c:numCache>
                <c:formatCode>General</c:formatCode>
                <c:ptCount val="5"/>
                <c:pt idx="0">
                  <c:v>1</c:v>
                </c:pt>
                <c:pt idx="1">
                  <c:v>2</c:v>
                </c:pt>
                <c:pt idx="2">
                  <c:v>3</c:v>
                </c:pt>
                <c:pt idx="3">
                  <c:v>4</c:v>
                </c:pt>
                <c:pt idx="4">
                  <c:v>5</c:v>
                </c:pt>
              </c:numCache>
            </c:numRef>
          </c:cat>
          <c:val>
            <c:numRef>
              <c:f>Sheet4!$H$3:$H$7</c:f>
              <c:numCache>
                <c:formatCode>General</c:formatCode>
                <c:ptCount val="5"/>
                <c:pt idx="0">
                  <c:v>831.29110000000003</c:v>
                </c:pt>
                <c:pt idx="1">
                  <c:v>804.69740000000002</c:v>
                </c:pt>
                <c:pt idx="2">
                  <c:v>847.66659999999899</c:v>
                </c:pt>
                <c:pt idx="3">
                  <c:v>821.44870000000003</c:v>
                </c:pt>
                <c:pt idx="4">
                  <c:v>865.97490000000005</c:v>
                </c:pt>
              </c:numCache>
            </c:numRef>
          </c:val>
        </c:ser>
        <c:ser>
          <c:idx val="7"/>
          <c:order val="4"/>
          <c:tx>
            <c:strRef>
              <c:f>Sheet4!$I$2</c:f>
              <c:strCache>
                <c:ptCount val="1"/>
                <c:pt idx="0">
                  <c:v>South Africa</c:v>
                </c:pt>
              </c:strCache>
            </c:strRef>
          </c:tx>
          <c:spPr>
            <a:ln w="76200" cmpd="sng">
              <a:solidFill>
                <a:srgbClr val="000000"/>
              </a:solidFill>
              <a:prstDash val="sysDash"/>
            </a:ln>
          </c:spPr>
          <c:marker>
            <c:symbol val="none"/>
          </c:marker>
          <c:dLbls>
            <c:dLbl>
              <c:idx val="4"/>
              <c:layout/>
              <c:showSerName val="1"/>
            </c:dLbl>
            <c:delete val="1"/>
          </c:dLbls>
          <c:cat>
            <c:numRef>
              <c:f>Sheet4!$A$3:$A$7</c:f>
              <c:numCache>
                <c:formatCode>General</c:formatCode>
                <c:ptCount val="5"/>
                <c:pt idx="0">
                  <c:v>1</c:v>
                </c:pt>
                <c:pt idx="1">
                  <c:v>2</c:v>
                </c:pt>
                <c:pt idx="2">
                  <c:v>3</c:v>
                </c:pt>
                <c:pt idx="3">
                  <c:v>4</c:v>
                </c:pt>
                <c:pt idx="4">
                  <c:v>5</c:v>
                </c:pt>
              </c:numCache>
            </c:numRef>
          </c:cat>
          <c:val>
            <c:numRef>
              <c:f>Sheet4!$I$3:$I$7</c:f>
              <c:numCache>
                <c:formatCode>General</c:formatCode>
                <c:ptCount val="5"/>
                <c:pt idx="0">
                  <c:v>726.91869999999938</c:v>
                </c:pt>
                <c:pt idx="1">
                  <c:v>746.63659999999936</c:v>
                </c:pt>
                <c:pt idx="2">
                  <c:v>727.59259999999938</c:v>
                </c:pt>
                <c:pt idx="3">
                  <c:v>760.71759999999938</c:v>
                </c:pt>
                <c:pt idx="4">
                  <c:v>833.19809999999995</c:v>
                </c:pt>
              </c:numCache>
            </c:numRef>
          </c:val>
        </c:ser>
        <c:ser>
          <c:idx val="8"/>
          <c:order val="5"/>
          <c:tx>
            <c:strRef>
              <c:f>Sheet4!$J$2</c:f>
              <c:strCache>
                <c:ptCount val="1"/>
                <c:pt idx="0">
                  <c:v>Swaziland</c:v>
                </c:pt>
              </c:strCache>
            </c:strRef>
          </c:tx>
          <c:marker>
            <c:symbol val="none"/>
          </c:marker>
          <c:dLbls>
            <c:dLbl>
              <c:idx val="4"/>
              <c:layout/>
              <c:showSerName val="1"/>
            </c:dLbl>
            <c:delete val="1"/>
          </c:dLbls>
          <c:cat>
            <c:numRef>
              <c:f>Sheet4!$A$3:$A$7</c:f>
              <c:numCache>
                <c:formatCode>General</c:formatCode>
                <c:ptCount val="5"/>
                <c:pt idx="0">
                  <c:v>1</c:v>
                </c:pt>
                <c:pt idx="1">
                  <c:v>2</c:v>
                </c:pt>
                <c:pt idx="2">
                  <c:v>3</c:v>
                </c:pt>
                <c:pt idx="3">
                  <c:v>4</c:v>
                </c:pt>
                <c:pt idx="4">
                  <c:v>5</c:v>
                </c:pt>
              </c:numCache>
            </c:numRef>
          </c:cat>
          <c:val>
            <c:numRef>
              <c:f>Sheet4!$J$3:$J$7</c:f>
              <c:numCache>
                <c:formatCode>General</c:formatCode>
                <c:ptCount val="5"/>
                <c:pt idx="0">
                  <c:v>763.32279999999901</c:v>
                </c:pt>
                <c:pt idx="1">
                  <c:v>760.49619999999936</c:v>
                </c:pt>
                <c:pt idx="2">
                  <c:v>770.86349999999936</c:v>
                </c:pt>
                <c:pt idx="3">
                  <c:v>786.65809999999999</c:v>
                </c:pt>
                <c:pt idx="4">
                  <c:v>760.55309999999997</c:v>
                </c:pt>
              </c:numCache>
            </c:numRef>
          </c:val>
        </c:ser>
        <c:ser>
          <c:idx val="10"/>
          <c:order val="6"/>
          <c:tx>
            <c:strRef>
              <c:f>Sheet4!$K$2</c:f>
              <c:strCache>
                <c:ptCount val="1"/>
                <c:pt idx="0">
                  <c:v>Tanzania</c:v>
                </c:pt>
              </c:strCache>
            </c:strRef>
          </c:tx>
          <c:marker>
            <c:symbol val="none"/>
          </c:marker>
          <c:dLbls>
            <c:dLbl>
              <c:idx val="4"/>
              <c:layout/>
              <c:showSerName val="1"/>
            </c:dLbl>
            <c:delete val="1"/>
          </c:dLbls>
          <c:cat>
            <c:numRef>
              <c:f>Sheet4!$A$3:$A$7</c:f>
              <c:numCache>
                <c:formatCode>General</c:formatCode>
                <c:ptCount val="5"/>
                <c:pt idx="0">
                  <c:v>1</c:v>
                </c:pt>
                <c:pt idx="1">
                  <c:v>2</c:v>
                </c:pt>
                <c:pt idx="2">
                  <c:v>3</c:v>
                </c:pt>
                <c:pt idx="3">
                  <c:v>4</c:v>
                </c:pt>
                <c:pt idx="4">
                  <c:v>5</c:v>
                </c:pt>
              </c:numCache>
            </c:numRef>
          </c:cat>
          <c:val>
            <c:numRef>
              <c:f>Sheet4!$K$3:$K$7</c:f>
              <c:numCache>
                <c:formatCode>General</c:formatCode>
                <c:ptCount val="5"/>
                <c:pt idx="0">
                  <c:v>722.31129999999985</c:v>
                </c:pt>
                <c:pt idx="1">
                  <c:v>723.32049999999936</c:v>
                </c:pt>
                <c:pt idx="2">
                  <c:v>710.29500000000007</c:v>
                </c:pt>
                <c:pt idx="3">
                  <c:v>716.80989999999997</c:v>
                </c:pt>
                <c:pt idx="4">
                  <c:v>736.6481</c:v>
                </c:pt>
              </c:numCache>
            </c:numRef>
          </c:val>
        </c:ser>
        <c:ser>
          <c:idx val="2"/>
          <c:order val="7"/>
          <c:tx>
            <c:strRef>
              <c:f>Sheet4!$O$2</c:f>
              <c:strCache>
                <c:ptCount val="1"/>
                <c:pt idx="0">
                  <c:v>Zimbabwe</c:v>
                </c:pt>
              </c:strCache>
            </c:strRef>
          </c:tx>
          <c:marker>
            <c:symbol val="none"/>
          </c:marker>
          <c:cat>
            <c:numRef>
              <c:f>Sheet4!$A$3:$A$7</c:f>
              <c:numCache>
                <c:formatCode>General</c:formatCode>
                <c:ptCount val="5"/>
                <c:pt idx="0">
                  <c:v>1</c:v>
                </c:pt>
                <c:pt idx="1">
                  <c:v>2</c:v>
                </c:pt>
                <c:pt idx="2">
                  <c:v>3</c:v>
                </c:pt>
                <c:pt idx="3">
                  <c:v>4</c:v>
                </c:pt>
                <c:pt idx="4">
                  <c:v>5</c:v>
                </c:pt>
              </c:numCache>
            </c:numRef>
          </c:cat>
          <c:val>
            <c:numRef>
              <c:f>Sheet4!$O$3:$O$7</c:f>
              <c:numCache>
                <c:formatCode>General</c:formatCode>
                <c:ptCount val="5"/>
                <c:pt idx="0">
                  <c:v>791.53959999999984</c:v>
                </c:pt>
                <c:pt idx="1">
                  <c:v>788.2962</c:v>
                </c:pt>
                <c:pt idx="2">
                  <c:v>803.69150000000002</c:v>
                </c:pt>
                <c:pt idx="3">
                  <c:v>795.42330000000004</c:v>
                </c:pt>
                <c:pt idx="4">
                  <c:v>794.91369999999938</c:v>
                </c:pt>
              </c:numCache>
            </c:numRef>
          </c:val>
        </c:ser>
        <c:dLbls/>
        <c:marker val="1"/>
        <c:axId val="82923904"/>
        <c:axId val="82925824"/>
      </c:lineChart>
      <c:catAx>
        <c:axId val="82923904"/>
        <c:scaling>
          <c:orientation val="minMax"/>
        </c:scaling>
        <c:axPos val="b"/>
        <c:title>
          <c:tx>
            <c:rich>
              <a:bodyPr/>
              <a:lstStyle/>
              <a:p>
                <a:pPr>
                  <a:defRPr/>
                </a:pPr>
                <a:r>
                  <a:rPr lang="en-ZA"/>
                  <a:t>Quintiles of school SES</a:t>
                </a:r>
              </a:p>
            </c:rich>
          </c:tx>
          <c:layout/>
        </c:title>
        <c:numFmt formatCode="General" sourceLinked="1"/>
        <c:tickLblPos val="nextTo"/>
        <c:crossAx val="82925824"/>
        <c:crosses val="autoZero"/>
        <c:auto val="1"/>
        <c:lblAlgn val="ctr"/>
        <c:lblOffset val="100"/>
      </c:catAx>
      <c:valAx>
        <c:axId val="82925824"/>
        <c:scaling>
          <c:orientation val="minMax"/>
          <c:max val="880"/>
          <c:min val="700"/>
        </c:scaling>
        <c:axPos val="l"/>
        <c:majorGridlines/>
        <c:title>
          <c:tx>
            <c:rich>
              <a:bodyPr rot="-5400000" vert="horz"/>
              <a:lstStyle/>
              <a:p>
                <a:pPr>
                  <a:defRPr/>
                </a:pPr>
                <a:r>
                  <a:rPr lang="en-ZA"/>
                  <a:t>Mean Reading teacher reading score</a:t>
                </a:r>
              </a:p>
            </c:rich>
          </c:tx>
          <c:layout/>
        </c:title>
        <c:numFmt formatCode="General" sourceLinked="1"/>
        <c:tickLblPos val="nextTo"/>
        <c:crossAx val="82923904"/>
        <c:crosses val="autoZero"/>
        <c:crossBetween val="between"/>
      </c:valAx>
    </c:plotArea>
    <c:legend>
      <c:legendPos val="r"/>
      <c:layout/>
      <c:spPr>
        <a:solidFill>
          <a:srgbClr val="D9D9D9"/>
        </a:solidFill>
      </c:sp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46751-1063-485A-993A-EBA2177A0361}" type="doc">
      <dgm:prSet loTypeId="urn:microsoft.com/office/officeart/2005/8/layout/gear1" loCatId="process" qsTypeId="urn:microsoft.com/office/officeart/2005/8/quickstyle/simple1" qsCatId="simple" csTypeId="urn:microsoft.com/office/officeart/2005/8/colors/accent3_1" csCatId="accent3" phldr="1"/>
      <dgm:spPr/>
    </dgm:pt>
    <dgm:pt modelId="{AB298886-EE6C-4B81-9189-0C10043C8EB0}">
      <dgm:prSet phldrT="[Text]" custT="1"/>
      <dgm:spPr/>
      <dgm:t>
        <a:bodyPr/>
        <a:lstStyle/>
        <a:p>
          <a:r>
            <a:rPr lang="en-ZA" sz="1600" b="1" dirty="0" smtClean="0"/>
            <a:t>Low quality education</a:t>
          </a:r>
          <a:endParaRPr lang="en-ZA" sz="1600" b="1" dirty="0"/>
        </a:p>
      </dgm:t>
    </dgm:pt>
    <dgm:pt modelId="{36A96FEB-79BE-45B4-971F-A2A5CFE979F7}" type="parTrans" cxnId="{FC750352-269B-41CA-A381-66DEFCA1E3F4}">
      <dgm:prSet/>
      <dgm:spPr/>
      <dgm:t>
        <a:bodyPr/>
        <a:lstStyle/>
        <a:p>
          <a:endParaRPr lang="en-ZA"/>
        </a:p>
      </dgm:t>
    </dgm:pt>
    <dgm:pt modelId="{6B8C1288-5965-40AA-BA5B-96DF6F7BDF16}" type="sibTrans" cxnId="{FC750352-269B-41CA-A381-66DEFCA1E3F4}">
      <dgm:prSet/>
      <dgm:spPr/>
      <dgm:t>
        <a:bodyPr/>
        <a:lstStyle/>
        <a:p>
          <a:endParaRPr lang="en-ZA"/>
        </a:p>
      </dgm:t>
    </dgm:pt>
    <dgm:pt modelId="{6780EA98-9549-4C2C-9497-26053D531C3B}">
      <dgm:prSet phldrT="[Text]"/>
      <dgm:spPr/>
      <dgm:t>
        <a:bodyPr/>
        <a:lstStyle/>
        <a:p>
          <a:r>
            <a:rPr lang="en-ZA" dirty="0" smtClean="0"/>
            <a:t>Low social mobility</a:t>
          </a:r>
          <a:endParaRPr lang="en-ZA" dirty="0"/>
        </a:p>
      </dgm:t>
    </dgm:pt>
    <dgm:pt modelId="{3EF30B52-A838-409D-9348-ECD17385F3ED}" type="parTrans" cxnId="{2E833BED-1884-4B51-92F7-7577E8924423}">
      <dgm:prSet/>
      <dgm:spPr/>
      <dgm:t>
        <a:bodyPr/>
        <a:lstStyle/>
        <a:p>
          <a:endParaRPr lang="en-ZA"/>
        </a:p>
      </dgm:t>
    </dgm:pt>
    <dgm:pt modelId="{38A728A7-0540-4BF2-8369-552D1FF04834}" type="sibTrans" cxnId="{2E833BED-1884-4B51-92F7-7577E8924423}">
      <dgm:prSet/>
      <dgm:spPr/>
      <dgm:t>
        <a:bodyPr/>
        <a:lstStyle/>
        <a:p>
          <a:endParaRPr lang="en-ZA"/>
        </a:p>
      </dgm:t>
    </dgm:pt>
    <dgm:pt modelId="{01256274-B467-417D-B0FB-D9DEBBE30EA4}">
      <dgm:prSet phldrT="[Text]"/>
      <dgm:spPr/>
      <dgm:t>
        <a:bodyPr/>
        <a:lstStyle/>
        <a:p>
          <a:r>
            <a:rPr lang="en-ZA" dirty="0" smtClean="0"/>
            <a:t>Hereditary poverty</a:t>
          </a:r>
          <a:endParaRPr lang="en-ZA" dirty="0"/>
        </a:p>
      </dgm:t>
    </dgm:pt>
    <dgm:pt modelId="{A8A5B5B1-CF52-4DCC-8FF3-0583D201DDA2}" type="parTrans" cxnId="{B5866D68-859B-4C2C-9552-5A617D50F4AB}">
      <dgm:prSet/>
      <dgm:spPr/>
      <dgm:t>
        <a:bodyPr/>
        <a:lstStyle/>
        <a:p>
          <a:endParaRPr lang="en-ZA"/>
        </a:p>
      </dgm:t>
    </dgm:pt>
    <dgm:pt modelId="{A61413D3-AE93-49A6-A5EE-3C385D2DE3EE}" type="sibTrans" cxnId="{B5866D68-859B-4C2C-9552-5A617D50F4AB}">
      <dgm:prSet/>
      <dgm:spPr/>
      <dgm:t>
        <a:bodyPr/>
        <a:lstStyle/>
        <a:p>
          <a:endParaRPr lang="en-ZA"/>
        </a:p>
      </dgm:t>
    </dgm:pt>
    <dgm:pt modelId="{A252CFB3-03C7-41A7-B7D0-96B3193AB57F}" type="pres">
      <dgm:prSet presAssocID="{99F46751-1063-485A-993A-EBA2177A0361}" presName="composite" presStyleCnt="0">
        <dgm:presLayoutVars>
          <dgm:chMax val="3"/>
          <dgm:animLvl val="lvl"/>
          <dgm:resizeHandles val="exact"/>
        </dgm:presLayoutVars>
      </dgm:prSet>
      <dgm:spPr/>
    </dgm:pt>
    <dgm:pt modelId="{7BF61DF9-2290-435F-99ED-4383C002E642}" type="pres">
      <dgm:prSet presAssocID="{AB298886-EE6C-4B81-9189-0C10043C8EB0}" presName="gear1" presStyleLbl="node1" presStyleIdx="0" presStyleCnt="3">
        <dgm:presLayoutVars>
          <dgm:chMax val="1"/>
          <dgm:bulletEnabled val="1"/>
        </dgm:presLayoutVars>
      </dgm:prSet>
      <dgm:spPr/>
      <dgm:t>
        <a:bodyPr/>
        <a:lstStyle/>
        <a:p>
          <a:endParaRPr lang="en-ZA"/>
        </a:p>
      </dgm:t>
    </dgm:pt>
    <dgm:pt modelId="{CBEA659B-D7DA-40DE-8D45-3319B767BE90}" type="pres">
      <dgm:prSet presAssocID="{AB298886-EE6C-4B81-9189-0C10043C8EB0}" presName="gear1srcNode" presStyleLbl="node1" presStyleIdx="0" presStyleCnt="3"/>
      <dgm:spPr/>
      <dgm:t>
        <a:bodyPr/>
        <a:lstStyle/>
        <a:p>
          <a:endParaRPr lang="en-ZA"/>
        </a:p>
      </dgm:t>
    </dgm:pt>
    <dgm:pt modelId="{68EF01A1-2CAD-48C1-B3CC-1CB992A6B769}" type="pres">
      <dgm:prSet presAssocID="{AB298886-EE6C-4B81-9189-0C10043C8EB0}" presName="gear1dstNode" presStyleLbl="node1" presStyleIdx="0" presStyleCnt="3"/>
      <dgm:spPr/>
      <dgm:t>
        <a:bodyPr/>
        <a:lstStyle/>
        <a:p>
          <a:endParaRPr lang="en-ZA"/>
        </a:p>
      </dgm:t>
    </dgm:pt>
    <dgm:pt modelId="{1E446F85-7056-4EB8-ADCC-D9EA52599DC3}" type="pres">
      <dgm:prSet presAssocID="{6780EA98-9549-4C2C-9497-26053D531C3B}" presName="gear2" presStyleLbl="node1" presStyleIdx="1" presStyleCnt="3">
        <dgm:presLayoutVars>
          <dgm:chMax val="1"/>
          <dgm:bulletEnabled val="1"/>
        </dgm:presLayoutVars>
      </dgm:prSet>
      <dgm:spPr/>
      <dgm:t>
        <a:bodyPr/>
        <a:lstStyle/>
        <a:p>
          <a:endParaRPr lang="en-ZA"/>
        </a:p>
      </dgm:t>
    </dgm:pt>
    <dgm:pt modelId="{75810C30-4C54-468B-8E2E-B530086FB0AC}" type="pres">
      <dgm:prSet presAssocID="{6780EA98-9549-4C2C-9497-26053D531C3B}" presName="gear2srcNode" presStyleLbl="node1" presStyleIdx="1" presStyleCnt="3"/>
      <dgm:spPr/>
      <dgm:t>
        <a:bodyPr/>
        <a:lstStyle/>
        <a:p>
          <a:endParaRPr lang="en-ZA"/>
        </a:p>
      </dgm:t>
    </dgm:pt>
    <dgm:pt modelId="{F15B143E-CC0D-46B6-A52D-188CA14D550D}" type="pres">
      <dgm:prSet presAssocID="{6780EA98-9549-4C2C-9497-26053D531C3B}" presName="gear2dstNode" presStyleLbl="node1" presStyleIdx="1" presStyleCnt="3"/>
      <dgm:spPr/>
      <dgm:t>
        <a:bodyPr/>
        <a:lstStyle/>
        <a:p>
          <a:endParaRPr lang="en-ZA"/>
        </a:p>
      </dgm:t>
    </dgm:pt>
    <dgm:pt modelId="{3AD1B559-2D50-460D-8E8F-419A7CB078EE}" type="pres">
      <dgm:prSet presAssocID="{01256274-B467-417D-B0FB-D9DEBBE30EA4}" presName="gear3" presStyleLbl="node1" presStyleIdx="2" presStyleCnt="3"/>
      <dgm:spPr/>
      <dgm:t>
        <a:bodyPr/>
        <a:lstStyle/>
        <a:p>
          <a:endParaRPr lang="en-ZA"/>
        </a:p>
      </dgm:t>
    </dgm:pt>
    <dgm:pt modelId="{128CD003-1B49-454E-BFD8-E64E9DDE4604}" type="pres">
      <dgm:prSet presAssocID="{01256274-B467-417D-B0FB-D9DEBBE30EA4}" presName="gear3tx" presStyleLbl="node1" presStyleIdx="2" presStyleCnt="3">
        <dgm:presLayoutVars>
          <dgm:chMax val="1"/>
          <dgm:bulletEnabled val="1"/>
        </dgm:presLayoutVars>
      </dgm:prSet>
      <dgm:spPr/>
      <dgm:t>
        <a:bodyPr/>
        <a:lstStyle/>
        <a:p>
          <a:endParaRPr lang="en-ZA"/>
        </a:p>
      </dgm:t>
    </dgm:pt>
    <dgm:pt modelId="{68CF8A3C-58A4-42D4-BF8A-9EAEE81D9584}" type="pres">
      <dgm:prSet presAssocID="{01256274-B467-417D-B0FB-D9DEBBE30EA4}" presName="gear3srcNode" presStyleLbl="node1" presStyleIdx="2" presStyleCnt="3"/>
      <dgm:spPr/>
      <dgm:t>
        <a:bodyPr/>
        <a:lstStyle/>
        <a:p>
          <a:endParaRPr lang="en-ZA"/>
        </a:p>
      </dgm:t>
    </dgm:pt>
    <dgm:pt modelId="{7DCB9903-DA53-4FA1-93C9-93EEFCF1F6DC}" type="pres">
      <dgm:prSet presAssocID="{01256274-B467-417D-B0FB-D9DEBBE30EA4}" presName="gear3dstNode" presStyleLbl="node1" presStyleIdx="2" presStyleCnt="3"/>
      <dgm:spPr/>
      <dgm:t>
        <a:bodyPr/>
        <a:lstStyle/>
        <a:p>
          <a:endParaRPr lang="en-ZA"/>
        </a:p>
      </dgm:t>
    </dgm:pt>
    <dgm:pt modelId="{59DB91FF-8856-40C4-8DD9-453DD8EE423D}" type="pres">
      <dgm:prSet presAssocID="{6B8C1288-5965-40AA-BA5B-96DF6F7BDF16}" presName="connector1" presStyleLbl="sibTrans2D1" presStyleIdx="0" presStyleCnt="3"/>
      <dgm:spPr/>
      <dgm:t>
        <a:bodyPr/>
        <a:lstStyle/>
        <a:p>
          <a:endParaRPr lang="en-ZA"/>
        </a:p>
      </dgm:t>
    </dgm:pt>
    <dgm:pt modelId="{106526A1-AD82-46A2-AC8C-B42D1F5217ED}" type="pres">
      <dgm:prSet presAssocID="{38A728A7-0540-4BF2-8369-552D1FF04834}" presName="connector2" presStyleLbl="sibTrans2D1" presStyleIdx="1" presStyleCnt="3"/>
      <dgm:spPr/>
      <dgm:t>
        <a:bodyPr/>
        <a:lstStyle/>
        <a:p>
          <a:endParaRPr lang="en-ZA"/>
        </a:p>
      </dgm:t>
    </dgm:pt>
    <dgm:pt modelId="{A9716CFE-04DB-4A1A-B650-87D4A83D0BBF}" type="pres">
      <dgm:prSet presAssocID="{A61413D3-AE93-49A6-A5EE-3C385D2DE3EE}" presName="connector3" presStyleLbl="sibTrans2D1" presStyleIdx="2" presStyleCnt="3"/>
      <dgm:spPr/>
      <dgm:t>
        <a:bodyPr/>
        <a:lstStyle/>
        <a:p>
          <a:endParaRPr lang="en-ZA"/>
        </a:p>
      </dgm:t>
    </dgm:pt>
  </dgm:ptLst>
  <dgm:cxnLst>
    <dgm:cxn modelId="{96A9A155-62A3-4285-B0D4-AD3BD0E4D163}" type="presOf" srcId="{01256274-B467-417D-B0FB-D9DEBBE30EA4}" destId="{128CD003-1B49-454E-BFD8-E64E9DDE4604}" srcOrd="1" destOrd="0" presId="urn:microsoft.com/office/officeart/2005/8/layout/gear1"/>
    <dgm:cxn modelId="{776C649E-8879-4A77-8AA4-C0B203615986}" type="presOf" srcId="{01256274-B467-417D-B0FB-D9DEBBE30EA4}" destId="{68CF8A3C-58A4-42D4-BF8A-9EAEE81D9584}" srcOrd="2" destOrd="0" presId="urn:microsoft.com/office/officeart/2005/8/layout/gear1"/>
    <dgm:cxn modelId="{9E8AD33A-554B-4909-81C1-B1DA4A055C63}" type="presOf" srcId="{01256274-B467-417D-B0FB-D9DEBBE30EA4}" destId="{3AD1B559-2D50-460D-8E8F-419A7CB078EE}" srcOrd="0" destOrd="0" presId="urn:microsoft.com/office/officeart/2005/8/layout/gear1"/>
    <dgm:cxn modelId="{A3832E4B-8BC9-48BA-BCD9-BF5EAC2BA1EC}" type="presOf" srcId="{AB298886-EE6C-4B81-9189-0C10043C8EB0}" destId="{CBEA659B-D7DA-40DE-8D45-3319B767BE90}" srcOrd="1" destOrd="0" presId="urn:microsoft.com/office/officeart/2005/8/layout/gear1"/>
    <dgm:cxn modelId="{AC551EB6-9318-4847-AC65-D1ECD5CF91F2}" type="presOf" srcId="{AB298886-EE6C-4B81-9189-0C10043C8EB0}" destId="{7BF61DF9-2290-435F-99ED-4383C002E642}" srcOrd="0" destOrd="0" presId="urn:microsoft.com/office/officeart/2005/8/layout/gear1"/>
    <dgm:cxn modelId="{F97BD80F-1A06-465B-8E6A-655BABDAECCC}" type="presOf" srcId="{01256274-B467-417D-B0FB-D9DEBBE30EA4}" destId="{7DCB9903-DA53-4FA1-93C9-93EEFCF1F6DC}" srcOrd="3" destOrd="0" presId="urn:microsoft.com/office/officeart/2005/8/layout/gear1"/>
    <dgm:cxn modelId="{D2CD8A6E-8B1E-4519-8998-59D7122ACECF}" type="presOf" srcId="{38A728A7-0540-4BF2-8369-552D1FF04834}" destId="{106526A1-AD82-46A2-AC8C-B42D1F5217ED}" srcOrd="0" destOrd="0" presId="urn:microsoft.com/office/officeart/2005/8/layout/gear1"/>
    <dgm:cxn modelId="{595DBF30-C302-40D4-813E-DA0A19197C84}" type="presOf" srcId="{AB298886-EE6C-4B81-9189-0C10043C8EB0}" destId="{68EF01A1-2CAD-48C1-B3CC-1CB992A6B769}" srcOrd="2" destOrd="0" presId="urn:microsoft.com/office/officeart/2005/8/layout/gear1"/>
    <dgm:cxn modelId="{CA36BFD8-79DD-4CE8-AC43-BC4FFEEF57E1}" type="presOf" srcId="{A61413D3-AE93-49A6-A5EE-3C385D2DE3EE}" destId="{A9716CFE-04DB-4A1A-B650-87D4A83D0BBF}" srcOrd="0" destOrd="0" presId="urn:microsoft.com/office/officeart/2005/8/layout/gear1"/>
    <dgm:cxn modelId="{FC750352-269B-41CA-A381-66DEFCA1E3F4}" srcId="{99F46751-1063-485A-993A-EBA2177A0361}" destId="{AB298886-EE6C-4B81-9189-0C10043C8EB0}" srcOrd="0" destOrd="0" parTransId="{36A96FEB-79BE-45B4-971F-A2A5CFE979F7}" sibTransId="{6B8C1288-5965-40AA-BA5B-96DF6F7BDF16}"/>
    <dgm:cxn modelId="{EAFF1B44-542E-4D94-ACFB-59F5BC6E7EA1}" type="presOf" srcId="{6780EA98-9549-4C2C-9497-26053D531C3B}" destId="{75810C30-4C54-468B-8E2E-B530086FB0AC}" srcOrd="1" destOrd="0" presId="urn:microsoft.com/office/officeart/2005/8/layout/gear1"/>
    <dgm:cxn modelId="{B5866D68-859B-4C2C-9552-5A617D50F4AB}" srcId="{99F46751-1063-485A-993A-EBA2177A0361}" destId="{01256274-B467-417D-B0FB-D9DEBBE30EA4}" srcOrd="2" destOrd="0" parTransId="{A8A5B5B1-CF52-4DCC-8FF3-0583D201DDA2}" sibTransId="{A61413D3-AE93-49A6-A5EE-3C385D2DE3EE}"/>
    <dgm:cxn modelId="{2E833BED-1884-4B51-92F7-7577E8924423}" srcId="{99F46751-1063-485A-993A-EBA2177A0361}" destId="{6780EA98-9549-4C2C-9497-26053D531C3B}" srcOrd="1" destOrd="0" parTransId="{3EF30B52-A838-409D-9348-ECD17385F3ED}" sibTransId="{38A728A7-0540-4BF2-8369-552D1FF04834}"/>
    <dgm:cxn modelId="{36324A6B-9DA4-4737-A00D-62F0658F6278}" type="presOf" srcId="{6780EA98-9549-4C2C-9497-26053D531C3B}" destId="{F15B143E-CC0D-46B6-A52D-188CA14D550D}" srcOrd="2" destOrd="0" presId="urn:microsoft.com/office/officeart/2005/8/layout/gear1"/>
    <dgm:cxn modelId="{EA725995-8F35-47A1-A135-00B8C1A355F5}" type="presOf" srcId="{6B8C1288-5965-40AA-BA5B-96DF6F7BDF16}" destId="{59DB91FF-8856-40C4-8DD9-453DD8EE423D}" srcOrd="0" destOrd="0" presId="urn:microsoft.com/office/officeart/2005/8/layout/gear1"/>
    <dgm:cxn modelId="{FFE4C275-C9D1-4B68-B5EA-AFD433E8464E}" type="presOf" srcId="{99F46751-1063-485A-993A-EBA2177A0361}" destId="{A252CFB3-03C7-41A7-B7D0-96B3193AB57F}" srcOrd="0" destOrd="0" presId="urn:microsoft.com/office/officeart/2005/8/layout/gear1"/>
    <dgm:cxn modelId="{B4F725A9-BF78-4517-B686-85C644149AA4}" type="presOf" srcId="{6780EA98-9549-4C2C-9497-26053D531C3B}" destId="{1E446F85-7056-4EB8-ADCC-D9EA52599DC3}" srcOrd="0" destOrd="0" presId="urn:microsoft.com/office/officeart/2005/8/layout/gear1"/>
    <dgm:cxn modelId="{DA134303-284D-4BA8-B354-AFD659F73E83}" type="presParOf" srcId="{A252CFB3-03C7-41A7-B7D0-96B3193AB57F}" destId="{7BF61DF9-2290-435F-99ED-4383C002E642}" srcOrd="0" destOrd="0" presId="urn:microsoft.com/office/officeart/2005/8/layout/gear1"/>
    <dgm:cxn modelId="{59F932F8-3454-4146-B477-5BD3A620401F}" type="presParOf" srcId="{A252CFB3-03C7-41A7-B7D0-96B3193AB57F}" destId="{CBEA659B-D7DA-40DE-8D45-3319B767BE90}" srcOrd="1" destOrd="0" presId="urn:microsoft.com/office/officeart/2005/8/layout/gear1"/>
    <dgm:cxn modelId="{AFEC620A-0F92-4279-A570-895F6C4EB2BB}" type="presParOf" srcId="{A252CFB3-03C7-41A7-B7D0-96B3193AB57F}" destId="{68EF01A1-2CAD-48C1-B3CC-1CB992A6B769}" srcOrd="2" destOrd="0" presId="urn:microsoft.com/office/officeart/2005/8/layout/gear1"/>
    <dgm:cxn modelId="{7C15C670-5030-43A8-9E13-04621D266EA7}" type="presParOf" srcId="{A252CFB3-03C7-41A7-B7D0-96B3193AB57F}" destId="{1E446F85-7056-4EB8-ADCC-D9EA52599DC3}" srcOrd="3" destOrd="0" presId="urn:microsoft.com/office/officeart/2005/8/layout/gear1"/>
    <dgm:cxn modelId="{C341EDCB-6077-499A-80CC-6087ED4A23C9}" type="presParOf" srcId="{A252CFB3-03C7-41A7-B7D0-96B3193AB57F}" destId="{75810C30-4C54-468B-8E2E-B530086FB0AC}" srcOrd="4" destOrd="0" presId="urn:microsoft.com/office/officeart/2005/8/layout/gear1"/>
    <dgm:cxn modelId="{FC7D9541-7DDE-45EC-B998-3A4AA83B61D2}" type="presParOf" srcId="{A252CFB3-03C7-41A7-B7D0-96B3193AB57F}" destId="{F15B143E-CC0D-46B6-A52D-188CA14D550D}" srcOrd="5" destOrd="0" presId="urn:microsoft.com/office/officeart/2005/8/layout/gear1"/>
    <dgm:cxn modelId="{BC9DAC8E-8C0C-40E3-B761-02600AD461BE}" type="presParOf" srcId="{A252CFB3-03C7-41A7-B7D0-96B3193AB57F}" destId="{3AD1B559-2D50-460D-8E8F-419A7CB078EE}" srcOrd="6" destOrd="0" presId="urn:microsoft.com/office/officeart/2005/8/layout/gear1"/>
    <dgm:cxn modelId="{43B27147-F665-4510-A3A2-27DBA5C12DF8}" type="presParOf" srcId="{A252CFB3-03C7-41A7-B7D0-96B3193AB57F}" destId="{128CD003-1B49-454E-BFD8-E64E9DDE4604}" srcOrd="7" destOrd="0" presId="urn:microsoft.com/office/officeart/2005/8/layout/gear1"/>
    <dgm:cxn modelId="{FBB9A2D5-14AD-456F-846E-F1BA52C80B16}" type="presParOf" srcId="{A252CFB3-03C7-41A7-B7D0-96B3193AB57F}" destId="{68CF8A3C-58A4-42D4-BF8A-9EAEE81D9584}" srcOrd="8" destOrd="0" presId="urn:microsoft.com/office/officeart/2005/8/layout/gear1"/>
    <dgm:cxn modelId="{95E75D7A-B791-4D2A-B5A1-A8953E3BD8A8}" type="presParOf" srcId="{A252CFB3-03C7-41A7-B7D0-96B3193AB57F}" destId="{7DCB9903-DA53-4FA1-93C9-93EEFCF1F6DC}" srcOrd="9" destOrd="0" presId="urn:microsoft.com/office/officeart/2005/8/layout/gear1"/>
    <dgm:cxn modelId="{818BE08A-FCF2-4E29-8C4D-F260E81AB20D}" type="presParOf" srcId="{A252CFB3-03C7-41A7-B7D0-96B3193AB57F}" destId="{59DB91FF-8856-40C4-8DD9-453DD8EE423D}" srcOrd="10" destOrd="0" presId="urn:microsoft.com/office/officeart/2005/8/layout/gear1"/>
    <dgm:cxn modelId="{CB1C5BA9-A730-43FB-A46C-92023F6E82D3}" type="presParOf" srcId="{A252CFB3-03C7-41A7-B7D0-96B3193AB57F}" destId="{106526A1-AD82-46A2-AC8C-B42D1F5217ED}" srcOrd="11" destOrd="0" presId="urn:microsoft.com/office/officeart/2005/8/layout/gear1"/>
    <dgm:cxn modelId="{6AFC1550-A71B-467E-8DEE-D533128F5598}" type="presParOf" srcId="{A252CFB3-03C7-41A7-B7D0-96B3193AB57F}" destId="{A9716CFE-04DB-4A1A-B650-87D4A83D0BBF}"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FAC4D8-EA1E-4502-A5F1-F9E1724D74D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ZA"/>
        </a:p>
      </dgm:t>
    </dgm:pt>
    <dgm:pt modelId="{C7E072EB-B2C1-424B-8063-AFAC38A417D2}">
      <dgm:prSet phldrT="[Text]" custT="1"/>
      <dgm:spPr>
        <a:solidFill>
          <a:srgbClr val="C00000"/>
        </a:solidFill>
      </dgm:spPr>
      <dgm:t>
        <a:bodyPr/>
        <a:lstStyle/>
        <a:p>
          <a:r>
            <a:rPr lang="en-ZA" sz="2000" b="1" dirty="0" smtClean="0"/>
            <a:t>Current concerns of DBE </a:t>
          </a:r>
        </a:p>
        <a:p>
          <a:r>
            <a:rPr lang="en-ZA" sz="900" dirty="0" smtClean="0"/>
            <a:t>(according to me)</a:t>
          </a:r>
          <a:endParaRPr lang="en-ZA" sz="900" dirty="0"/>
        </a:p>
      </dgm:t>
    </dgm:pt>
    <dgm:pt modelId="{F18E482F-9AB3-485B-BE21-A690A4CC44DD}" type="parTrans" cxnId="{C8B73069-6C30-4B8D-95C6-F8B89D6E18F1}">
      <dgm:prSet/>
      <dgm:spPr/>
      <dgm:t>
        <a:bodyPr/>
        <a:lstStyle/>
        <a:p>
          <a:endParaRPr lang="en-ZA"/>
        </a:p>
      </dgm:t>
    </dgm:pt>
    <dgm:pt modelId="{B7EBE1D7-8E5F-48A8-8C5B-7A0735B48CBF}" type="sibTrans" cxnId="{C8B73069-6C30-4B8D-95C6-F8B89D6E18F1}">
      <dgm:prSet/>
      <dgm:spPr/>
      <dgm:t>
        <a:bodyPr/>
        <a:lstStyle/>
        <a:p>
          <a:endParaRPr lang="en-ZA"/>
        </a:p>
      </dgm:t>
    </dgm:pt>
    <dgm:pt modelId="{FF013382-A3B1-4C76-9BD5-AAEBBF0091BC}">
      <dgm:prSet phldrT="[Text]" custT="1"/>
      <dgm:spPr/>
      <dgm:t>
        <a:bodyPr/>
        <a:lstStyle/>
        <a:p>
          <a:r>
            <a:rPr lang="en-ZA" sz="1000" b="1" dirty="0" smtClean="0">
              <a:solidFill>
                <a:srgbClr val="FFFF00"/>
              </a:solidFill>
            </a:rPr>
            <a:t>Teacher content knowledge</a:t>
          </a:r>
        </a:p>
        <a:p>
          <a:r>
            <a:rPr lang="en-ZA" sz="1000" dirty="0" smtClean="0"/>
            <a:t>- Extremely low</a:t>
          </a:r>
        </a:p>
        <a:p>
          <a:r>
            <a:rPr lang="en-ZA" sz="1000" dirty="0" smtClean="0"/>
            <a:t>- Politically sensitive given strength of teacher unions</a:t>
          </a:r>
        </a:p>
        <a:p>
          <a:r>
            <a:rPr lang="en-ZA" sz="1000" dirty="0" smtClean="0"/>
            <a:t>-Testing &amp; training?!</a:t>
          </a:r>
          <a:endParaRPr lang="en-ZA" sz="1000" dirty="0"/>
        </a:p>
      </dgm:t>
    </dgm:pt>
    <dgm:pt modelId="{0ED8FD3D-B56D-4080-86A6-32375B6B81A8}" type="parTrans" cxnId="{F2DEB73A-4679-464B-9E79-C8F8C6F9C0BD}">
      <dgm:prSet/>
      <dgm:spPr/>
      <dgm:t>
        <a:bodyPr/>
        <a:lstStyle/>
        <a:p>
          <a:endParaRPr lang="en-ZA"/>
        </a:p>
      </dgm:t>
    </dgm:pt>
    <dgm:pt modelId="{AE780106-69FC-4F21-93F9-0635B99644D7}" type="sibTrans" cxnId="{F2DEB73A-4679-464B-9E79-C8F8C6F9C0BD}">
      <dgm:prSet/>
      <dgm:spPr/>
      <dgm:t>
        <a:bodyPr/>
        <a:lstStyle/>
        <a:p>
          <a:endParaRPr lang="en-ZA"/>
        </a:p>
      </dgm:t>
    </dgm:pt>
    <dgm:pt modelId="{1D4E99C8-28D2-4869-8412-A237DD767091}">
      <dgm:prSet phldrT="[Text]" custT="1"/>
      <dgm:spPr/>
      <dgm:t>
        <a:bodyPr/>
        <a:lstStyle/>
        <a:p>
          <a:r>
            <a:rPr lang="en-ZA" sz="1100" b="1" dirty="0" smtClean="0">
              <a:solidFill>
                <a:srgbClr val="FFFF00"/>
              </a:solidFill>
            </a:rPr>
            <a:t>Grade R &amp; ECD</a:t>
          </a:r>
        </a:p>
        <a:p>
          <a:r>
            <a:rPr lang="en-ZA" sz="1000" dirty="0" smtClean="0"/>
            <a:t>- Funding: Current </a:t>
          </a:r>
          <a:r>
            <a:rPr lang="en-ZA" sz="1000" dirty="0" err="1" smtClean="0"/>
            <a:t>exp</a:t>
          </a:r>
          <a:r>
            <a:rPr lang="en-ZA" sz="1000" dirty="0" smtClean="0"/>
            <a:t> on Grade R pupil (R3K) 1/3 of ordinary school child (R10K)</a:t>
          </a:r>
        </a:p>
        <a:p>
          <a:r>
            <a:rPr lang="en-ZA" sz="1000" dirty="0" smtClean="0"/>
            <a:t>-Training/qualifications and $ of  ECD teachers?</a:t>
          </a:r>
          <a:endParaRPr lang="en-ZA" sz="1000" dirty="0"/>
        </a:p>
      </dgm:t>
    </dgm:pt>
    <dgm:pt modelId="{C15CF9F9-3DD2-4A74-9FA0-687EA08408D4}" type="parTrans" cxnId="{5CCE312D-CE3B-4806-B067-943A675077B1}">
      <dgm:prSet/>
      <dgm:spPr/>
      <dgm:t>
        <a:bodyPr/>
        <a:lstStyle/>
        <a:p>
          <a:endParaRPr lang="en-ZA"/>
        </a:p>
      </dgm:t>
    </dgm:pt>
    <dgm:pt modelId="{CB36FB14-7066-43F6-A34F-8372EAC35426}" type="sibTrans" cxnId="{5CCE312D-CE3B-4806-B067-943A675077B1}">
      <dgm:prSet/>
      <dgm:spPr/>
      <dgm:t>
        <a:bodyPr/>
        <a:lstStyle/>
        <a:p>
          <a:endParaRPr lang="en-ZA"/>
        </a:p>
      </dgm:t>
    </dgm:pt>
    <dgm:pt modelId="{FC85C5CD-F243-475F-AC56-F1D95C833901}">
      <dgm:prSet phldrT="[Text]" custT="1"/>
      <dgm:spPr/>
      <dgm:t>
        <a:bodyPr/>
        <a:lstStyle/>
        <a:p>
          <a:r>
            <a:rPr lang="en-ZA" sz="1050" b="1" dirty="0" smtClean="0">
              <a:solidFill>
                <a:srgbClr val="FFFF00"/>
              </a:solidFill>
            </a:rPr>
            <a:t>Teacher Salaries </a:t>
          </a:r>
        </a:p>
        <a:p>
          <a:r>
            <a:rPr lang="en-ZA" sz="1000" dirty="0" smtClean="0"/>
            <a:t>– Make up 80% of </a:t>
          </a:r>
          <a:r>
            <a:rPr lang="en-ZA" sz="1000" dirty="0" err="1" smtClean="0"/>
            <a:t>Educ</a:t>
          </a:r>
          <a:r>
            <a:rPr lang="en-ZA" sz="1000" dirty="0" smtClean="0"/>
            <a:t> </a:t>
          </a:r>
          <a:r>
            <a:rPr lang="en-ZA" sz="1000" dirty="0" err="1" smtClean="0"/>
            <a:t>Exp</a:t>
          </a:r>
          <a:r>
            <a:rPr lang="en-ZA" sz="1000" dirty="0" smtClean="0"/>
            <a:t> </a:t>
          </a:r>
          <a:r>
            <a:rPr lang="en-ZA" sz="1000" dirty="0" err="1" smtClean="0"/>
            <a:t>ating</a:t>
          </a:r>
          <a:r>
            <a:rPr lang="en-ZA" sz="1000" dirty="0" smtClean="0"/>
            <a:t> infrastructure backlogs</a:t>
          </a:r>
        </a:p>
        <a:p>
          <a:r>
            <a:rPr lang="en-ZA" sz="1000" dirty="0" smtClean="0"/>
            <a:t>- Legal implications of MN&amp;S (provinces held to </a:t>
          </a:r>
          <a:r>
            <a:rPr lang="en-ZA" sz="1000" dirty="0" err="1" smtClean="0"/>
            <a:t>acc</a:t>
          </a:r>
          <a:r>
            <a:rPr lang="en-ZA" sz="1000" dirty="0" smtClean="0"/>
            <a:t>)</a:t>
          </a:r>
          <a:endParaRPr lang="en-ZA" sz="1000" dirty="0"/>
        </a:p>
      </dgm:t>
    </dgm:pt>
    <dgm:pt modelId="{DDF68A62-BB93-48C2-8772-7E5A51B94BBD}" type="parTrans" cxnId="{E56E1452-9715-46FC-A42D-86B83AEDFF6F}">
      <dgm:prSet/>
      <dgm:spPr/>
      <dgm:t>
        <a:bodyPr/>
        <a:lstStyle/>
        <a:p>
          <a:endParaRPr lang="en-ZA"/>
        </a:p>
      </dgm:t>
    </dgm:pt>
    <dgm:pt modelId="{2D68AEDA-B220-4CE6-A509-B6AFF0EE0691}" type="sibTrans" cxnId="{E56E1452-9715-46FC-A42D-86B83AEDFF6F}">
      <dgm:prSet/>
      <dgm:spPr/>
      <dgm:t>
        <a:bodyPr/>
        <a:lstStyle/>
        <a:p>
          <a:endParaRPr lang="en-ZA"/>
        </a:p>
      </dgm:t>
    </dgm:pt>
    <dgm:pt modelId="{BAEFC504-733C-4A14-AE07-FE384502B3AE}">
      <dgm:prSet phldrT="[Text]" custT="1"/>
      <dgm:spPr/>
      <dgm:t>
        <a:bodyPr/>
        <a:lstStyle/>
        <a:p>
          <a:r>
            <a:rPr lang="en-ZA" sz="1050" b="1" dirty="0" smtClean="0">
              <a:solidFill>
                <a:srgbClr val="FFFF00"/>
              </a:solidFill>
            </a:rPr>
            <a:t>FP Numeracy &amp; literacy and ANAS</a:t>
          </a:r>
          <a:endParaRPr lang="en-ZA" sz="900" b="1" dirty="0" smtClean="0">
            <a:solidFill>
              <a:srgbClr val="FFFF00"/>
            </a:solidFill>
          </a:endParaRPr>
        </a:p>
        <a:p>
          <a:r>
            <a:rPr lang="en-ZA" sz="900" dirty="0" smtClean="0"/>
            <a:t>- Ensuring they are comparable across years</a:t>
          </a:r>
        </a:p>
        <a:p>
          <a:r>
            <a:rPr lang="en-ZA" sz="900" dirty="0" smtClean="0"/>
            <a:t>- Using them to raise numeracy &amp; literacy outcomes</a:t>
          </a:r>
        </a:p>
        <a:p>
          <a:r>
            <a:rPr lang="en-ZA" sz="900" dirty="0" smtClean="0"/>
            <a:t>-</a:t>
          </a:r>
          <a:endParaRPr lang="en-ZA" sz="900" dirty="0"/>
        </a:p>
      </dgm:t>
    </dgm:pt>
    <dgm:pt modelId="{4D1CB14B-876F-47A1-AF8F-027B95DC4AE7}" type="parTrans" cxnId="{8A583210-2EA7-43F5-AC95-57B5A75F232C}">
      <dgm:prSet/>
      <dgm:spPr/>
      <dgm:t>
        <a:bodyPr/>
        <a:lstStyle/>
        <a:p>
          <a:endParaRPr lang="en-ZA"/>
        </a:p>
      </dgm:t>
    </dgm:pt>
    <dgm:pt modelId="{6C073A18-EFC0-4344-A4FD-716170C3AC79}" type="sibTrans" cxnId="{8A583210-2EA7-43F5-AC95-57B5A75F232C}">
      <dgm:prSet/>
      <dgm:spPr/>
      <dgm:t>
        <a:bodyPr/>
        <a:lstStyle/>
        <a:p>
          <a:endParaRPr lang="en-ZA"/>
        </a:p>
      </dgm:t>
    </dgm:pt>
    <dgm:pt modelId="{FDAA7915-B998-4672-82B1-094BD9C5F327}">
      <dgm:prSet custT="1"/>
      <dgm:spPr/>
      <dgm:t>
        <a:bodyPr/>
        <a:lstStyle/>
        <a:p>
          <a:r>
            <a:rPr lang="en-ZA" sz="1100" b="1" smtClean="0">
              <a:solidFill>
                <a:srgbClr val="FFFF00"/>
              </a:solidFill>
            </a:rPr>
            <a:t>Min Norms/Stds</a:t>
          </a:r>
          <a:endParaRPr lang="en-ZA" sz="1100" b="1" dirty="0" smtClean="0">
            <a:solidFill>
              <a:srgbClr val="FFFF00"/>
            </a:solidFill>
          </a:endParaRPr>
        </a:p>
        <a:p>
          <a:r>
            <a:rPr lang="en-ZA" sz="1000" dirty="0" smtClean="0"/>
            <a:t>- Eradicating infrastructure backlogs &amp; providing basics (and then non-basics)</a:t>
          </a:r>
        </a:p>
        <a:p>
          <a:r>
            <a:rPr lang="en-ZA" sz="1000" dirty="0" smtClean="0"/>
            <a:t>- Legal implications of MN&amp;S (provinces held to </a:t>
          </a:r>
          <a:r>
            <a:rPr lang="en-ZA" sz="1000" dirty="0" err="1" smtClean="0"/>
            <a:t>acc</a:t>
          </a:r>
          <a:r>
            <a:rPr lang="en-ZA" sz="1000" dirty="0" smtClean="0"/>
            <a:t>)</a:t>
          </a:r>
          <a:endParaRPr lang="en-ZA" sz="1000" dirty="0"/>
        </a:p>
      </dgm:t>
    </dgm:pt>
    <dgm:pt modelId="{0A7D0E3E-5E12-4512-B965-FD6F86DB196B}" type="parTrans" cxnId="{00528CD2-5F09-4E73-AF8A-0F65BFEC6667}">
      <dgm:prSet/>
      <dgm:spPr/>
      <dgm:t>
        <a:bodyPr/>
        <a:lstStyle/>
        <a:p>
          <a:endParaRPr lang="en-ZA"/>
        </a:p>
      </dgm:t>
    </dgm:pt>
    <dgm:pt modelId="{719999B7-E594-42B6-AFF3-8BDEC0FE794E}" type="sibTrans" cxnId="{00528CD2-5F09-4E73-AF8A-0F65BFEC6667}">
      <dgm:prSet/>
      <dgm:spPr/>
      <dgm:t>
        <a:bodyPr/>
        <a:lstStyle/>
        <a:p>
          <a:endParaRPr lang="en-ZA"/>
        </a:p>
      </dgm:t>
    </dgm:pt>
    <dgm:pt modelId="{BEA12C42-518C-4A0E-BC1B-4C563AC371C4}">
      <dgm:prSet custT="1"/>
      <dgm:spPr/>
      <dgm:t>
        <a:bodyPr/>
        <a:lstStyle/>
        <a:p>
          <a:r>
            <a:rPr lang="en-ZA" sz="1000" b="1" dirty="0" smtClean="0">
              <a:solidFill>
                <a:srgbClr val="FFFF00"/>
              </a:solidFill>
            </a:rPr>
            <a:t>Elections &amp; Relations with teacher unions</a:t>
          </a:r>
        </a:p>
        <a:p>
          <a:r>
            <a:rPr lang="en-ZA" sz="800" dirty="0" smtClean="0">
              <a:solidFill>
                <a:schemeClr val="bg1"/>
              </a:solidFill>
            </a:rPr>
            <a:t>- Teacher unions (</a:t>
          </a:r>
          <a:r>
            <a:rPr lang="en-ZA" sz="800" dirty="0" err="1" smtClean="0">
              <a:solidFill>
                <a:schemeClr val="bg1"/>
              </a:solidFill>
            </a:rPr>
            <a:t>esp</a:t>
          </a:r>
          <a:r>
            <a:rPr lang="en-ZA" sz="800" dirty="0" smtClean="0">
              <a:solidFill>
                <a:schemeClr val="bg1"/>
              </a:solidFill>
            </a:rPr>
            <a:t> SADTU) wield considerable power)</a:t>
          </a:r>
        </a:p>
        <a:p>
          <a:r>
            <a:rPr lang="en-ZA" sz="800" dirty="0" smtClean="0">
              <a:solidFill>
                <a:schemeClr val="bg1"/>
              </a:solidFill>
            </a:rPr>
            <a:t>-Appointments (DBE/district/principal/teacher) politicised, competence not primary concern</a:t>
          </a:r>
        </a:p>
        <a:p>
          <a:endParaRPr lang="en-ZA" sz="1200" dirty="0">
            <a:solidFill>
              <a:srgbClr val="FFFF00"/>
            </a:solidFill>
          </a:endParaRPr>
        </a:p>
      </dgm:t>
    </dgm:pt>
    <dgm:pt modelId="{818237A5-F9FA-4BA7-A3D0-F61534CD6CBC}" type="parTrans" cxnId="{3B9C27BB-5AAC-4134-9BCF-A45BFBE1EB21}">
      <dgm:prSet/>
      <dgm:spPr/>
      <dgm:t>
        <a:bodyPr/>
        <a:lstStyle/>
        <a:p>
          <a:endParaRPr lang="en-ZA"/>
        </a:p>
      </dgm:t>
    </dgm:pt>
    <dgm:pt modelId="{447A8E80-3CEF-4C75-8D35-1F9E789B1F7E}" type="sibTrans" cxnId="{3B9C27BB-5AAC-4134-9BCF-A45BFBE1EB21}">
      <dgm:prSet/>
      <dgm:spPr/>
      <dgm:t>
        <a:bodyPr/>
        <a:lstStyle/>
        <a:p>
          <a:endParaRPr lang="en-ZA"/>
        </a:p>
      </dgm:t>
    </dgm:pt>
    <dgm:pt modelId="{6F0D1CDD-9CA2-C249-952B-347A085F3B58}">
      <dgm:prSet/>
      <dgm:spPr/>
      <dgm:t>
        <a:bodyPr/>
        <a:lstStyle/>
        <a:p>
          <a:r>
            <a:rPr lang="en-ZA" b="1" dirty="0" smtClean="0">
              <a:solidFill>
                <a:srgbClr val="FFFF00"/>
              </a:solidFill>
            </a:rPr>
            <a:t>Post-provisioning</a:t>
          </a:r>
        </a:p>
        <a:p>
          <a:r>
            <a:rPr lang="en-ZA" dirty="0" smtClean="0">
              <a:solidFill>
                <a:schemeClr val="bg1"/>
              </a:solidFill>
            </a:rPr>
            <a:t>- Ghost teachers</a:t>
          </a:r>
        </a:p>
        <a:p>
          <a:r>
            <a:rPr lang="en-ZA" dirty="0" smtClean="0">
              <a:solidFill>
                <a:schemeClr val="bg1"/>
              </a:solidFill>
            </a:rPr>
            <a:t>-Over/under supply in certain schools (esp ECA)</a:t>
          </a:r>
        </a:p>
        <a:p>
          <a:r>
            <a:rPr lang="en-ZA" dirty="0" smtClean="0">
              <a:solidFill>
                <a:schemeClr val="bg1"/>
              </a:solidFill>
            </a:rPr>
            <a:t>-limiting the salary bill</a:t>
          </a:r>
        </a:p>
        <a:p>
          <a:endParaRPr lang="en-US" dirty="0"/>
        </a:p>
      </dgm:t>
    </dgm:pt>
    <dgm:pt modelId="{D7EFCA49-B903-FF40-9510-81B0C8A34E50}" type="parTrans" cxnId="{D6E9B40D-8935-2B4F-9766-E33A3E4601FE}">
      <dgm:prSet/>
      <dgm:spPr/>
      <dgm:t>
        <a:bodyPr/>
        <a:lstStyle/>
        <a:p>
          <a:endParaRPr lang="en-US"/>
        </a:p>
      </dgm:t>
    </dgm:pt>
    <dgm:pt modelId="{FA0FE513-CC86-DA45-987C-7CC47375325C}" type="sibTrans" cxnId="{D6E9B40D-8935-2B4F-9766-E33A3E4601FE}">
      <dgm:prSet/>
      <dgm:spPr/>
      <dgm:t>
        <a:bodyPr/>
        <a:lstStyle/>
        <a:p>
          <a:endParaRPr lang="en-US"/>
        </a:p>
      </dgm:t>
    </dgm:pt>
    <dgm:pt modelId="{E8B05CCD-C961-4287-BC8B-009BA6F0F553}" type="pres">
      <dgm:prSet presAssocID="{2DFAC4D8-EA1E-4502-A5F1-F9E1724D74D9}" presName="cycle" presStyleCnt="0">
        <dgm:presLayoutVars>
          <dgm:chMax val="1"/>
          <dgm:dir/>
          <dgm:animLvl val="ctr"/>
          <dgm:resizeHandles val="exact"/>
        </dgm:presLayoutVars>
      </dgm:prSet>
      <dgm:spPr/>
      <dgm:t>
        <a:bodyPr/>
        <a:lstStyle/>
        <a:p>
          <a:endParaRPr lang="en-US"/>
        </a:p>
      </dgm:t>
    </dgm:pt>
    <dgm:pt modelId="{805E8CCC-791B-488A-BEC4-8B912ED05C08}" type="pres">
      <dgm:prSet presAssocID="{C7E072EB-B2C1-424B-8063-AFAC38A417D2}" presName="centerShape" presStyleLbl="node0" presStyleIdx="0" presStyleCnt="1"/>
      <dgm:spPr/>
      <dgm:t>
        <a:bodyPr/>
        <a:lstStyle/>
        <a:p>
          <a:endParaRPr lang="en-US"/>
        </a:p>
      </dgm:t>
    </dgm:pt>
    <dgm:pt modelId="{EF6C528B-8C4A-4F95-B362-2FDAC40BBF12}" type="pres">
      <dgm:prSet presAssocID="{0ED8FD3D-B56D-4080-86A6-32375B6B81A8}" presName="Name9" presStyleLbl="parChTrans1D2" presStyleIdx="0" presStyleCnt="7"/>
      <dgm:spPr/>
      <dgm:t>
        <a:bodyPr/>
        <a:lstStyle/>
        <a:p>
          <a:endParaRPr lang="en-US"/>
        </a:p>
      </dgm:t>
    </dgm:pt>
    <dgm:pt modelId="{67292699-90F9-4CCA-B307-A125F81A4AC9}" type="pres">
      <dgm:prSet presAssocID="{0ED8FD3D-B56D-4080-86A6-32375B6B81A8}" presName="connTx" presStyleLbl="parChTrans1D2" presStyleIdx="0" presStyleCnt="7"/>
      <dgm:spPr/>
      <dgm:t>
        <a:bodyPr/>
        <a:lstStyle/>
        <a:p>
          <a:endParaRPr lang="en-US"/>
        </a:p>
      </dgm:t>
    </dgm:pt>
    <dgm:pt modelId="{6A11ACCE-094B-47CD-801D-2FC6256BBDD0}" type="pres">
      <dgm:prSet presAssocID="{FF013382-A3B1-4C76-9BD5-AAEBBF0091BC}" presName="node" presStyleLbl="node1" presStyleIdx="0" presStyleCnt="7">
        <dgm:presLayoutVars>
          <dgm:bulletEnabled val="1"/>
        </dgm:presLayoutVars>
      </dgm:prSet>
      <dgm:spPr/>
      <dgm:t>
        <a:bodyPr/>
        <a:lstStyle/>
        <a:p>
          <a:endParaRPr lang="en-ZA"/>
        </a:p>
      </dgm:t>
    </dgm:pt>
    <dgm:pt modelId="{3DA960A4-B27E-4AE2-8EF6-0FC699BBD40E}" type="pres">
      <dgm:prSet presAssocID="{C15CF9F9-3DD2-4A74-9FA0-687EA08408D4}" presName="Name9" presStyleLbl="parChTrans1D2" presStyleIdx="1" presStyleCnt="7"/>
      <dgm:spPr/>
      <dgm:t>
        <a:bodyPr/>
        <a:lstStyle/>
        <a:p>
          <a:endParaRPr lang="en-US"/>
        </a:p>
      </dgm:t>
    </dgm:pt>
    <dgm:pt modelId="{B17136D5-F1ED-46AA-88F3-E709532E486C}" type="pres">
      <dgm:prSet presAssocID="{C15CF9F9-3DD2-4A74-9FA0-687EA08408D4}" presName="connTx" presStyleLbl="parChTrans1D2" presStyleIdx="1" presStyleCnt="7"/>
      <dgm:spPr/>
      <dgm:t>
        <a:bodyPr/>
        <a:lstStyle/>
        <a:p>
          <a:endParaRPr lang="en-US"/>
        </a:p>
      </dgm:t>
    </dgm:pt>
    <dgm:pt modelId="{59F6E7B8-550D-4BE6-9706-76D63D52CFFB}" type="pres">
      <dgm:prSet presAssocID="{1D4E99C8-28D2-4869-8412-A237DD767091}" presName="node" presStyleLbl="node1" presStyleIdx="1" presStyleCnt="7">
        <dgm:presLayoutVars>
          <dgm:bulletEnabled val="1"/>
        </dgm:presLayoutVars>
      </dgm:prSet>
      <dgm:spPr/>
      <dgm:t>
        <a:bodyPr/>
        <a:lstStyle/>
        <a:p>
          <a:endParaRPr lang="en-ZA"/>
        </a:p>
      </dgm:t>
    </dgm:pt>
    <dgm:pt modelId="{3930D2AE-8858-462F-90FB-ED7AC4BE5A26}" type="pres">
      <dgm:prSet presAssocID="{0A7D0E3E-5E12-4512-B965-FD6F86DB196B}" presName="Name9" presStyleLbl="parChTrans1D2" presStyleIdx="2" presStyleCnt="7"/>
      <dgm:spPr/>
      <dgm:t>
        <a:bodyPr/>
        <a:lstStyle/>
        <a:p>
          <a:endParaRPr lang="en-US"/>
        </a:p>
      </dgm:t>
    </dgm:pt>
    <dgm:pt modelId="{F800D6A7-1F91-4867-B19E-44F315149D57}" type="pres">
      <dgm:prSet presAssocID="{0A7D0E3E-5E12-4512-B965-FD6F86DB196B}" presName="connTx" presStyleLbl="parChTrans1D2" presStyleIdx="2" presStyleCnt="7"/>
      <dgm:spPr/>
      <dgm:t>
        <a:bodyPr/>
        <a:lstStyle/>
        <a:p>
          <a:endParaRPr lang="en-US"/>
        </a:p>
      </dgm:t>
    </dgm:pt>
    <dgm:pt modelId="{06635811-3A4A-44E1-8E35-45EAEC47556C}" type="pres">
      <dgm:prSet presAssocID="{FDAA7915-B998-4672-82B1-094BD9C5F327}" presName="node" presStyleLbl="node1" presStyleIdx="2" presStyleCnt="7">
        <dgm:presLayoutVars>
          <dgm:bulletEnabled val="1"/>
        </dgm:presLayoutVars>
      </dgm:prSet>
      <dgm:spPr/>
      <dgm:t>
        <a:bodyPr/>
        <a:lstStyle/>
        <a:p>
          <a:endParaRPr lang="en-ZA"/>
        </a:p>
      </dgm:t>
    </dgm:pt>
    <dgm:pt modelId="{A08C8600-5E55-4248-B08C-EE1FD83C8701}" type="pres">
      <dgm:prSet presAssocID="{DDF68A62-BB93-48C2-8772-7E5A51B94BBD}" presName="Name9" presStyleLbl="parChTrans1D2" presStyleIdx="3" presStyleCnt="7"/>
      <dgm:spPr/>
      <dgm:t>
        <a:bodyPr/>
        <a:lstStyle/>
        <a:p>
          <a:endParaRPr lang="en-US"/>
        </a:p>
      </dgm:t>
    </dgm:pt>
    <dgm:pt modelId="{5E9BD264-2658-4298-B444-C7998818738F}" type="pres">
      <dgm:prSet presAssocID="{DDF68A62-BB93-48C2-8772-7E5A51B94BBD}" presName="connTx" presStyleLbl="parChTrans1D2" presStyleIdx="3" presStyleCnt="7"/>
      <dgm:spPr/>
      <dgm:t>
        <a:bodyPr/>
        <a:lstStyle/>
        <a:p>
          <a:endParaRPr lang="en-US"/>
        </a:p>
      </dgm:t>
    </dgm:pt>
    <dgm:pt modelId="{C4A4A127-EE84-452D-AE10-46CC321FE2A1}" type="pres">
      <dgm:prSet presAssocID="{FC85C5CD-F243-475F-AC56-F1D95C833901}" presName="node" presStyleLbl="node1" presStyleIdx="3" presStyleCnt="7">
        <dgm:presLayoutVars>
          <dgm:bulletEnabled val="1"/>
        </dgm:presLayoutVars>
      </dgm:prSet>
      <dgm:spPr/>
      <dgm:t>
        <a:bodyPr/>
        <a:lstStyle/>
        <a:p>
          <a:endParaRPr lang="en-ZA"/>
        </a:p>
      </dgm:t>
    </dgm:pt>
    <dgm:pt modelId="{0892EC48-933E-47F6-B1BE-D6E2E880C609}" type="pres">
      <dgm:prSet presAssocID="{4D1CB14B-876F-47A1-AF8F-027B95DC4AE7}" presName="Name9" presStyleLbl="parChTrans1D2" presStyleIdx="4" presStyleCnt="7"/>
      <dgm:spPr/>
      <dgm:t>
        <a:bodyPr/>
        <a:lstStyle/>
        <a:p>
          <a:endParaRPr lang="en-US"/>
        </a:p>
      </dgm:t>
    </dgm:pt>
    <dgm:pt modelId="{02D9FEB2-A6B0-4EB8-93BC-0837E1D24E9C}" type="pres">
      <dgm:prSet presAssocID="{4D1CB14B-876F-47A1-AF8F-027B95DC4AE7}" presName="connTx" presStyleLbl="parChTrans1D2" presStyleIdx="4" presStyleCnt="7"/>
      <dgm:spPr/>
      <dgm:t>
        <a:bodyPr/>
        <a:lstStyle/>
        <a:p>
          <a:endParaRPr lang="en-US"/>
        </a:p>
      </dgm:t>
    </dgm:pt>
    <dgm:pt modelId="{A07D68AF-2A75-42AD-AA0A-6160893A8FAA}" type="pres">
      <dgm:prSet presAssocID="{BAEFC504-733C-4A14-AE07-FE384502B3AE}" presName="node" presStyleLbl="node1" presStyleIdx="4" presStyleCnt="7">
        <dgm:presLayoutVars>
          <dgm:bulletEnabled val="1"/>
        </dgm:presLayoutVars>
      </dgm:prSet>
      <dgm:spPr/>
      <dgm:t>
        <a:bodyPr/>
        <a:lstStyle/>
        <a:p>
          <a:endParaRPr lang="en-ZA"/>
        </a:p>
      </dgm:t>
    </dgm:pt>
    <dgm:pt modelId="{31A41989-BEA2-4558-88DF-18E6FF2A4CEE}" type="pres">
      <dgm:prSet presAssocID="{818237A5-F9FA-4BA7-A3D0-F61534CD6CBC}" presName="Name9" presStyleLbl="parChTrans1D2" presStyleIdx="5" presStyleCnt="7"/>
      <dgm:spPr/>
      <dgm:t>
        <a:bodyPr/>
        <a:lstStyle/>
        <a:p>
          <a:endParaRPr lang="en-US"/>
        </a:p>
      </dgm:t>
    </dgm:pt>
    <dgm:pt modelId="{3B1F8EB0-6FC0-46A0-8BB9-B66E9447CD89}" type="pres">
      <dgm:prSet presAssocID="{818237A5-F9FA-4BA7-A3D0-F61534CD6CBC}" presName="connTx" presStyleLbl="parChTrans1D2" presStyleIdx="5" presStyleCnt="7"/>
      <dgm:spPr/>
      <dgm:t>
        <a:bodyPr/>
        <a:lstStyle/>
        <a:p>
          <a:endParaRPr lang="en-US"/>
        </a:p>
      </dgm:t>
    </dgm:pt>
    <dgm:pt modelId="{042CDF1E-0E2C-483C-956E-D70585AF03D1}" type="pres">
      <dgm:prSet presAssocID="{BEA12C42-518C-4A0E-BC1B-4C563AC371C4}" presName="node" presStyleLbl="node1" presStyleIdx="5" presStyleCnt="7">
        <dgm:presLayoutVars>
          <dgm:bulletEnabled val="1"/>
        </dgm:presLayoutVars>
      </dgm:prSet>
      <dgm:spPr/>
      <dgm:t>
        <a:bodyPr/>
        <a:lstStyle/>
        <a:p>
          <a:endParaRPr lang="en-ZA"/>
        </a:p>
      </dgm:t>
    </dgm:pt>
    <dgm:pt modelId="{60E847D8-B202-3F49-9037-266D3EB244D0}" type="pres">
      <dgm:prSet presAssocID="{D7EFCA49-B903-FF40-9510-81B0C8A34E50}" presName="Name9" presStyleLbl="parChTrans1D2" presStyleIdx="6" presStyleCnt="7"/>
      <dgm:spPr/>
      <dgm:t>
        <a:bodyPr/>
        <a:lstStyle/>
        <a:p>
          <a:endParaRPr lang="en-US"/>
        </a:p>
      </dgm:t>
    </dgm:pt>
    <dgm:pt modelId="{7771147D-B3FE-AA45-8FAF-45B6F962B20E}" type="pres">
      <dgm:prSet presAssocID="{D7EFCA49-B903-FF40-9510-81B0C8A34E50}" presName="connTx" presStyleLbl="parChTrans1D2" presStyleIdx="6" presStyleCnt="7"/>
      <dgm:spPr/>
      <dgm:t>
        <a:bodyPr/>
        <a:lstStyle/>
        <a:p>
          <a:endParaRPr lang="en-US"/>
        </a:p>
      </dgm:t>
    </dgm:pt>
    <dgm:pt modelId="{81706860-0023-C940-B645-D5CE6D797A7F}" type="pres">
      <dgm:prSet presAssocID="{6F0D1CDD-9CA2-C249-952B-347A085F3B58}" presName="node" presStyleLbl="node1" presStyleIdx="6" presStyleCnt="7">
        <dgm:presLayoutVars>
          <dgm:bulletEnabled val="1"/>
        </dgm:presLayoutVars>
      </dgm:prSet>
      <dgm:spPr/>
      <dgm:t>
        <a:bodyPr/>
        <a:lstStyle/>
        <a:p>
          <a:endParaRPr lang="en-US"/>
        </a:p>
      </dgm:t>
    </dgm:pt>
  </dgm:ptLst>
  <dgm:cxnLst>
    <dgm:cxn modelId="{0F0BBFA4-5DA7-4AF5-9146-E4BA31E11895}" type="presOf" srcId="{FDAA7915-B998-4672-82B1-094BD9C5F327}" destId="{06635811-3A4A-44E1-8E35-45EAEC47556C}" srcOrd="0" destOrd="0" presId="urn:microsoft.com/office/officeart/2005/8/layout/radial1"/>
    <dgm:cxn modelId="{3B9C27BB-5AAC-4134-9BCF-A45BFBE1EB21}" srcId="{C7E072EB-B2C1-424B-8063-AFAC38A417D2}" destId="{BEA12C42-518C-4A0E-BC1B-4C563AC371C4}" srcOrd="5" destOrd="0" parTransId="{818237A5-F9FA-4BA7-A3D0-F61534CD6CBC}" sibTransId="{447A8E80-3CEF-4C75-8D35-1F9E789B1F7E}"/>
    <dgm:cxn modelId="{C11B3D31-0663-4335-8F37-4C227FF80CD1}" type="presOf" srcId="{2DFAC4D8-EA1E-4502-A5F1-F9E1724D74D9}" destId="{E8B05CCD-C961-4287-BC8B-009BA6F0F553}" srcOrd="0" destOrd="0" presId="urn:microsoft.com/office/officeart/2005/8/layout/radial1"/>
    <dgm:cxn modelId="{984DCFDA-5CFA-4B69-8D81-1BC1196B9F23}" type="presOf" srcId="{6F0D1CDD-9CA2-C249-952B-347A085F3B58}" destId="{81706860-0023-C940-B645-D5CE6D797A7F}" srcOrd="0" destOrd="0" presId="urn:microsoft.com/office/officeart/2005/8/layout/radial1"/>
    <dgm:cxn modelId="{4C8EEAB0-1D4E-4002-BC0B-1A70B86CF65B}" type="presOf" srcId="{D7EFCA49-B903-FF40-9510-81B0C8A34E50}" destId="{60E847D8-B202-3F49-9037-266D3EB244D0}" srcOrd="0" destOrd="0" presId="urn:microsoft.com/office/officeart/2005/8/layout/radial1"/>
    <dgm:cxn modelId="{73E05F02-9179-4C39-872A-15EBCB9976ED}" type="presOf" srcId="{D7EFCA49-B903-FF40-9510-81B0C8A34E50}" destId="{7771147D-B3FE-AA45-8FAF-45B6F962B20E}" srcOrd="1" destOrd="0" presId="urn:microsoft.com/office/officeart/2005/8/layout/radial1"/>
    <dgm:cxn modelId="{C32A322C-4A1F-4426-AE44-654F49963348}" type="presOf" srcId="{818237A5-F9FA-4BA7-A3D0-F61534CD6CBC}" destId="{31A41989-BEA2-4558-88DF-18E6FF2A4CEE}" srcOrd="0" destOrd="0" presId="urn:microsoft.com/office/officeart/2005/8/layout/radial1"/>
    <dgm:cxn modelId="{E79D40B2-8D3A-4F08-BA5C-01F898658475}" type="presOf" srcId="{0ED8FD3D-B56D-4080-86A6-32375B6B81A8}" destId="{67292699-90F9-4CCA-B307-A125F81A4AC9}" srcOrd="1" destOrd="0" presId="urn:microsoft.com/office/officeart/2005/8/layout/radial1"/>
    <dgm:cxn modelId="{F4250781-8F18-4E12-A420-C65B2DA3EA16}" type="presOf" srcId="{FC85C5CD-F243-475F-AC56-F1D95C833901}" destId="{C4A4A127-EE84-452D-AE10-46CC321FE2A1}" srcOrd="0" destOrd="0" presId="urn:microsoft.com/office/officeart/2005/8/layout/radial1"/>
    <dgm:cxn modelId="{715BE8D3-77EF-492F-A1DB-96251EF91835}" type="presOf" srcId="{818237A5-F9FA-4BA7-A3D0-F61534CD6CBC}" destId="{3B1F8EB0-6FC0-46A0-8BB9-B66E9447CD89}" srcOrd="1" destOrd="0" presId="urn:microsoft.com/office/officeart/2005/8/layout/radial1"/>
    <dgm:cxn modelId="{EAF1167A-F12D-4601-A090-714A86403286}" type="presOf" srcId="{0A7D0E3E-5E12-4512-B965-FD6F86DB196B}" destId="{3930D2AE-8858-462F-90FB-ED7AC4BE5A26}" srcOrd="0" destOrd="0" presId="urn:microsoft.com/office/officeart/2005/8/layout/radial1"/>
    <dgm:cxn modelId="{E97134FE-EFE7-41DA-875B-BC8B47D417A5}" type="presOf" srcId="{FF013382-A3B1-4C76-9BD5-AAEBBF0091BC}" destId="{6A11ACCE-094B-47CD-801D-2FC6256BBDD0}" srcOrd="0" destOrd="0" presId="urn:microsoft.com/office/officeart/2005/8/layout/radial1"/>
    <dgm:cxn modelId="{7C672A10-0FCF-4C08-AB10-DBC4A4DE7932}" type="presOf" srcId="{C15CF9F9-3DD2-4A74-9FA0-687EA08408D4}" destId="{3DA960A4-B27E-4AE2-8EF6-0FC699BBD40E}" srcOrd="0" destOrd="0" presId="urn:microsoft.com/office/officeart/2005/8/layout/radial1"/>
    <dgm:cxn modelId="{C8B73069-6C30-4B8D-95C6-F8B89D6E18F1}" srcId="{2DFAC4D8-EA1E-4502-A5F1-F9E1724D74D9}" destId="{C7E072EB-B2C1-424B-8063-AFAC38A417D2}" srcOrd="0" destOrd="0" parTransId="{F18E482F-9AB3-485B-BE21-A690A4CC44DD}" sibTransId="{B7EBE1D7-8E5F-48A8-8C5B-7A0735B48CBF}"/>
    <dgm:cxn modelId="{733BD99A-5464-4E20-898E-A7DDD3069433}" type="presOf" srcId="{DDF68A62-BB93-48C2-8772-7E5A51B94BBD}" destId="{A08C8600-5E55-4248-B08C-EE1FD83C8701}" srcOrd="0" destOrd="0" presId="urn:microsoft.com/office/officeart/2005/8/layout/radial1"/>
    <dgm:cxn modelId="{1CED56E4-51D9-4BC7-8E7C-EF220640CB7C}" type="presOf" srcId="{1D4E99C8-28D2-4869-8412-A237DD767091}" destId="{59F6E7B8-550D-4BE6-9706-76D63D52CFFB}" srcOrd="0" destOrd="0" presId="urn:microsoft.com/office/officeart/2005/8/layout/radial1"/>
    <dgm:cxn modelId="{2803828D-05E8-42E4-98A4-04D01357AC3F}" type="presOf" srcId="{BEA12C42-518C-4A0E-BC1B-4C563AC371C4}" destId="{042CDF1E-0E2C-483C-956E-D70585AF03D1}" srcOrd="0" destOrd="0" presId="urn:microsoft.com/office/officeart/2005/8/layout/radial1"/>
    <dgm:cxn modelId="{5CCE312D-CE3B-4806-B067-943A675077B1}" srcId="{C7E072EB-B2C1-424B-8063-AFAC38A417D2}" destId="{1D4E99C8-28D2-4869-8412-A237DD767091}" srcOrd="1" destOrd="0" parTransId="{C15CF9F9-3DD2-4A74-9FA0-687EA08408D4}" sibTransId="{CB36FB14-7066-43F6-A34F-8372EAC35426}"/>
    <dgm:cxn modelId="{18BF60E5-3707-4E4A-9E8C-9E095DAFA8E0}" type="presOf" srcId="{4D1CB14B-876F-47A1-AF8F-027B95DC4AE7}" destId="{0892EC48-933E-47F6-B1BE-D6E2E880C609}" srcOrd="0" destOrd="0" presId="urn:microsoft.com/office/officeart/2005/8/layout/radial1"/>
    <dgm:cxn modelId="{9683752F-4805-4F45-93A8-1D08AB135A46}" type="presOf" srcId="{BAEFC504-733C-4A14-AE07-FE384502B3AE}" destId="{A07D68AF-2A75-42AD-AA0A-6160893A8FAA}" srcOrd="0" destOrd="0" presId="urn:microsoft.com/office/officeart/2005/8/layout/radial1"/>
    <dgm:cxn modelId="{FE1315EB-66DD-48C0-A98C-4A8C7F907B7A}" type="presOf" srcId="{C15CF9F9-3DD2-4A74-9FA0-687EA08408D4}" destId="{B17136D5-F1ED-46AA-88F3-E709532E486C}" srcOrd="1" destOrd="0" presId="urn:microsoft.com/office/officeart/2005/8/layout/radial1"/>
    <dgm:cxn modelId="{71424E9F-7BDD-40BE-B633-CC2774E4D883}" type="presOf" srcId="{4D1CB14B-876F-47A1-AF8F-027B95DC4AE7}" destId="{02D9FEB2-A6B0-4EB8-93BC-0837E1D24E9C}" srcOrd="1" destOrd="0" presId="urn:microsoft.com/office/officeart/2005/8/layout/radial1"/>
    <dgm:cxn modelId="{F2DEB73A-4679-464B-9E79-C8F8C6F9C0BD}" srcId="{C7E072EB-B2C1-424B-8063-AFAC38A417D2}" destId="{FF013382-A3B1-4C76-9BD5-AAEBBF0091BC}" srcOrd="0" destOrd="0" parTransId="{0ED8FD3D-B56D-4080-86A6-32375B6B81A8}" sibTransId="{AE780106-69FC-4F21-93F9-0635B99644D7}"/>
    <dgm:cxn modelId="{8A583210-2EA7-43F5-AC95-57B5A75F232C}" srcId="{C7E072EB-B2C1-424B-8063-AFAC38A417D2}" destId="{BAEFC504-733C-4A14-AE07-FE384502B3AE}" srcOrd="4" destOrd="0" parTransId="{4D1CB14B-876F-47A1-AF8F-027B95DC4AE7}" sibTransId="{6C073A18-EFC0-4344-A4FD-716170C3AC79}"/>
    <dgm:cxn modelId="{E56E1452-9715-46FC-A42D-86B83AEDFF6F}" srcId="{C7E072EB-B2C1-424B-8063-AFAC38A417D2}" destId="{FC85C5CD-F243-475F-AC56-F1D95C833901}" srcOrd="3" destOrd="0" parTransId="{DDF68A62-BB93-48C2-8772-7E5A51B94BBD}" sibTransId="{2D68AEDA-B220-4CE6-A509-B6AFF0EE0691}"/>
    <dgm:cxn modelId="{D6E9B40D-8935-2B4F-9766-E33A3E4601FE}" srcId="{C7E072EB-B2C1-424B-8063-AFAC38A417D2}" destId="{6F0D1CDD-9CA2-C249-952B-347A085F3B58}" srcOrd="6" destOrd="0" parTransId="{D7EFCA49-B903-FF40-9510-81B0C8A34E50}" sibTransId="{FA0FE513-CC86-DA45-987C-7CC47375325C}"/>
    <dgm:cxn modelId="{7BE44C18-6C9C-4641-AEA2-0B2949D56316}" type="presOf" srcId="{0ED8FD3D-B56D-4080-86A6-32375B6B81A8}" destId="{EF6C528B-8C4A-4F95-B362-2FDAC40BBF12}" srcOrd="0" destOrd="0" presId="urn:microsoft.com/office/officeart/2005/8/layout/radial1"/>
    <dgm:cxn modelId="{DD3DA7D6-4AA9-4A81-9BAC-44F86E845CC9}" type="presOf" srcId="{0A7D0E3E-5E12-4512-B965-FD6F86DB196B}" destId="{F800D6A7-1F91-4867-B19E-44F315149D57}" srcOrd="1" destOrd="0" presId="urn:microsoft.com/office/officeart/2005/8/layout/radial1"/>
    <dgm:cxn modelId="{EDEF3DFE-4FEE-4DFC-91AC-435FC89E2C00}" type="presOf" srcId="{C7E072EB-B2C1-424B-8063-AFAC38A417D2}" destId="{805E8CCC-791B-488A-BEC4-8B912ED05C08}" srcOrd="0" destOrd="0" presId="urn:microsoft.com/office/officeart/2005/8/layout/radial1"/>
    <dgm:cxn modelId="{EE361B1D-C5F1-4BB0-831D-0330A76194F7}" type="presOf" srcId="{DDF68A62-BB93-48C2-8772-7E5A51B94BBD}" destId="{5E9BD264-2658-4298-B444-C7998818738F}" srcOrd="1" destOrd="0" presId="urn:microsoft.com/office/officeart/2005/8/layout/radial1"/>
    <dgm:cxn modelId="{00528CD2-5F09-4E73-AF8A-0F65BFEC6667}" srcId="{C7E072EB-B2C1-424B-8063-AFAC38A417D2}" destId="{FDAA7915-B998-4672-82B1-094BD9C5F327}" srcOrd="2" destOrd="0" parTransId="{0A7D0E3E-5E12-4512-B965-FD6F86DB196B}" sibTransId="{719999B7-E594-42B6-AFF3-8BDEC0FE794E}"/>
    <dgm:cxn modelId="{6DF0C18D-4E30-4C5F-BF8D-1B4A79E1E2D2}" type="presParOf" srcId="{E8B05CCD-C961-4287-BC8B-009BA6F0F553}" destId="{805E8CCC-791B-488A-BEC4-8B912ED05C08}" srcOrd="0" destOrd="0" presId="urn:microsoft.com/office/officeart/2005/8/layout/radial1"/>
    <dgm:cxn modelId="{DDB805AF-8990-4911-B6F7-66609D55176B}" type="presParOf" srcId="{E8B05CCD-C961-4287-BC8B-009BA6F0F553}" destId="{EF6C528B-8C4A-4F95-B362-2FDAC40BBF12}" srcOrd="1" destOrd="0" presId="urn:microsoft.com/office/officeart/2005/8/layout/radial1"/>
    <dgm:cxn modelId="{5C2D2155-73A6-4D3C-BED4-4F8F98A0CAE9}" type="presParOf" srcId="{EF6C528B-8C4A-4F95-B362-2FDAC40BBF12}" destId="{67292699-90F9-4CCA-B307-A125F81A4AC9}" srcOrd="0" destOrd="0" presId="urn:microsoft.com/office/officeart/2005/8/layout/radial1"/>
    <dgm:cxn modelId="{CFBCE06C-321D-4B34-97E0-3EFD129F3E37}" type="presParOf" srcId="{E8B05CCD-C961-4287-BC8B-009BA6F0F553}" destId="{6A11ACCE-094B-47CD-801D-2FC6256BBDD0}" srcOrd="2" destOrd="0" presId="urn:microsoft.com/office/officeart/2005/8/layout/radial1"/>
    <dgm:cxn modelId="{78FA3D69-E2E0-48B4-969A-2F2B45920BCF}" type="presParOf" srcId="{E8B05CCD-C961-4287-BC8B-009BA6F0F553}" destId="{3DA960A4-B27E-4AE2-8EF6-0FC699BBD40E}" srcOrd="3" destOrd="0" presId="urn:microsoft.com/office/officeart/2005/8/layout/radial1"/>
    <dgm:cxn modelId="{237D7E4B-F1C4-42C6-A019-DF59099BCC88}" type="presParOf" srcId="{3DA960A4-B27E-4AE2-8EF6-0FC699BBD40E}" destId="{B17136D5-F1ED-46AA-88F3-E709532E486C}" srcOrd="0" destOrd="0" presId="urn:microsoft.com/office/officeart/2005/8/layout/radial1"/>
    <dgm:cxn modelId="{B9F15722-E484-466B-88F4-412FF794AA68}" type="presParOf" srcId="{E8B05CCD-C961-4287-BC8B-009BA6F0F553}" destId="{59F6E7B8-550D-4BE6-9706-76D63D52CFFB}" srcOrd="4" destOrd="0" presId="urn:microsoft.com/office/officeart/2005/8/layout/radial1"/>
    <dgm:cxn modelId="{2C5E9CD6-DE59-47C4-A35E-D903F7016809}" type="presParOf" srcId="{E8B05CCD-C961-4287-BC8B-009BA6F0F553}" destId="{3930D2AE-8858-462F-90FB-ED7AC4BE5A26}" srcOrd="5" destOrd="0" presId="urn:microsoft.com/office/officeart/2005/8/layout/radial1"/>
    <dgm:cxn modelId="{65FDB010-9AAF-42DC-9342-320E63740326}" type="presParOf" srcId="{3930D2AE-8858-462F-90FB-ED7AC4BE5A26}" destId="{F800D6A7-1F91-4867-B19E-44F315149D57}" srcOrd="0" destOrd="0" presId="urn:microsoft.com/office/officeart/2005/8/layout/radial1"/>
    <dgm:cxn modelId="{36E8DED8-E358-4C56-B015-867CA57C05CB}" type="presParOf" srcId="{E8B05CCD-C961-4287-BC8B-009BA6F0F553}" destId="{06635811-3A4A-44E1-8E35-45EAEC47556C}" srcOrd="6" destOrd="0" presId="urn:microsoft.com/office/officeart/2005/8/layout/radial1"/>
    <dgm:cxn modelId="{62044079-C8BA-438E-A0E6-5EB26CEEC01B}" type="presParOf" srcId="{E8B05CCD-C961-4287-BC8B-009BA6F0F553}" destId="{A08C8600-5E55-4248-B08C-EE1FD83C8701}" srcOrd="7" destOrd="0" presId="urn:microsoft.com/office/officeart/2005/8/layout/radial1"/>
    <dgm:cxn modelId="{AB14DD85-7EF9-4AD4-B2C0-7A7B7777BB23}" type="presParOf" srcId="{A08C8600-5E55-4248-B08C-EE1FD83C8701}" destId="{5E9BD264-2658-4298-B444-C7998818738F}" srcOrd="0" destOrd="0" presId="urn:microsoft.com/office/officeart/2005/8/layout/radial1"/>
    <dgm:cxn modelId="{98C9EFC8-CDAC-4FC9-B89A-F47BBB6F28E4}" type="presParOf" srcId="{E8B05CCD-C961-4287-BC8B-009BA6F0F553}" destId="{C4A4A127-EE84-452D-AE10-46CC321FE2A1}" srcOrd="8" destOrd="0" presId="urn:microsoft.com/office/officeart/2005/8/layout/radial1"/>
    <dgm:cxn modelId="{DC922024-7DCF-4399-91C3-CF618CD4050D}" type="presParOf" srcId="{E8B05CCD-C961-4287-BC8B-009BA6F0F553}" destId="{0892EC48-933E-47F6-B1BE-D6E2E880C609}" srcOrd="9" destOrd="0" presId="urn:microsoft.com/office/officeart/2005/8/layout/radial1"/>
    <dgm:cxn modelId="{F8476CA7-00BF-44C6-B3C1-812A3894F5CB}" type="presParOf" srcId="{0892EC48-933E-47F6-B1BE-D6E2E880C609}" destId="{02D9FEB2-A6B0-4EB8-93BC-0837E1D24E9C}" srcOrd="0" destOrd="0" presId="urn:microsoft.com/office/officeart/2005/8/layout/radial1"/>
    <dgm:cxn modelId="{3B588EA1-4923-4FDF-8A29-86CABE2133CF}" type="presParOf" srcId="{E8B05CCD-C961-4287-BC8B-009BA6F0F553}" destId="{A07D68AF-2A75-42AD-AA0A-6160893A8FAA}" srcOrd="10" destOrd="0" presId="urn:microsoft.com/office/officeart/2005/8/layout/radial1"/>
    <dgm:cxn modelId="{3D61E794-7E98-495E-B6BC-E2935EF5B771}" type="presParOf" srcId="{E8B05CCD-C961-4287-BC8B-009BA6F0F553}" destId="{31A41989-BEA2-4558-88DF-18E6FF2A4CEE}" srcOrd="11" destOrd="0" presId="urn:microsoft.com/office/officeart/2005/8/layout/radial1"/>
    <dgm:cxn modelId="{5880D047-836F-4D8D-8906-02E9CAD844CE}" type="presParOf" srcId="{31A41989-BEA2-4558-88DF-18E6FF2A4CEE}" destId="{3B1F8EB0-6FC0-46A0-8BB9-B66E9447CD89}" srcOrd="0" destOrd="0" presId="urn:microsoft.com/office/officeart/2005/8/layout/radial1"/>
    <dgm:cxn modelId="{3564280F-DDF0-4FD6-AD82-FCE63B6DE48E}" type="presParOf" srcId="{E8B05CCD-C961-4287-BC8B-009BA6F0F553}" destId="{042CDF1E-0E2C-483C-956E-D70585AF03D1}" srcOrd="12" destOrd="0" presId="urn:microsoft.com/office/officeart/2005/8/layout/radial1"/>
    <dgm:cxn modelId="{D3EAF03D-BD5C-4DAC-AB5B-EC851B5D7514}" type="presParOf" srcId="{E8B05CCD-C961-4287-BC8B-009BA6F0F553}" destId="{60E847D8-B202-3F49-9037-266D3EB244D0}" srcOrd="13" destOrd="0" presId="urn:microsoft.com/office/officeart/2005/8/layout/radial1"/>
    <dgm:cxn modelId="{128CEF0D-507A-4DFF-9891-D6CB62611AE7}" type="presParOf" srcId="{60E847D8-B202-3F49-9037-266D3EB244D0}" destId="{7771147D-B3FE-AA45-8FAF-45B6F962B20E}" srcOrd="0" destOrd="0" presId="urn:microsoft.com/office/officeart/2005/8/layout/radial1"/>
    <dgm:cxn modelId="{B2D10912-AFC2-40AF-B208-219A419132FF}" type="presParOf" srcId="{E8B05CCD-C961-4287-BC8B-009BA6F0F553}" destId="{81706860-0023-C940-B645-D5CE6D797A7F}" srcOrd="14"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717E40-0357-4BE3-8EE5-9419E42825F7}"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ZA"/>
        </a:p>
      </dgm:t>
    </dgm:pt>
    <dgm:pt modelId="{F731A75D-F34E-4A69-AE4D-4D060A199B96}" type="pres">
      <dgm:prSet presAssocID="{25717E40-0357-4BE3-8EE5-9419E42825F7}" presName="composite" presStyleCnt="0">
        <dgm:presLayoutVars>
          <dgm:chMax val="3"/>
          <dgm:animLvl val="lvl"/>
          <dgm:resizeHandles val="exact"/>
        </dgm:presLayoutVars>
      </dgm:prSet>
      <dgm:spPr/>
      <dgm:t>
        <a:bodyPr/>
        <a:lstStyle/>
        <a:p>
          <a:endParaRPr lang="en-ZA"/>
        </a:p>
      </dgm:t>
    </dgm:pt>
  </dgm:ptLst>
  <dgm:cxnLst>
    <dgm:cxn modelId="{936CB6B1-C5E7-4CDE-8205-A62C74FE002F}" type="presOf" srcId="{25717E40-0357-4BE3-8EE5-9419E42825F7}" destId="{F731A75D-F34E-4A69-AE4D-4D060A199B96}" srcOrd="0" destOrd="0" presId="urn:microsoft.com/office/officeart/2005/8/layout/gear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F46751-1063-485A-993A-EBA2177A0361}" type="doc">
      <dgm:prSet loTypeId="urn:microsoft.com/office/officeart/2005/8/layout/gear1" loCatId="process" qsTypeId="urn:microsoft.com/office/officeart/2005/8/quickstyle/simple1" qsCatId="simple" csTypeId="urn:microsoft.com/office/officeart/2005/8/colors/accent2_1" csCatId="accent2" phldr="1"/>
      <dgm:spPr/>
    </dgm:pt>
    <dgm:pt modelId="{AB298886-EE6C-4B81-9189-0C10043C8EB0}">
      <dgm:prSet phldrT="[Text]" custT="1"/>
      <dgm:spPr/>
      <dgm:t>
        <a:bodyPr/>
        <a:lstStyle/>
        <a:p>
          <a:r>
            <a:rPr lang="en-ZA" sz="1600" b="1" dirty="0" smtClean="0"/>
            <a:t>3) Holding accountable</a:t>
          </a:r>
          <a:endParaRPr lang="en-ZA" sz="1600" b="1" dirty="0"/>
        </a:p>
      </dgm:t>
    </dgm:pt>
    <dgm:pt modelId="{36A96FEB-79BE-45B4-971F-A2A5CFE979F7}" type="parTrans" cxnId="{FC750352-269B-41CA-A381-66DEFCA1E3F4}">
      <dgm:prSet/>
      <dgm:spPr/>
      <dgm:t>
        <a:bodyPr/>
        <a:lstStyle/>
        <a:p>
          <a:endParaRPr lang="en-ZA"/>
        </a:p>
      </dgm:t>
    </dgm:pt>
    <dgm:pt modelId="{6B8C1288-5965-40AA-BA5B-96DF6F7BDF16}" type="sibTrans" cxnId="{FC750352-269B-41CA-A381-66DEFCA1E3F4}">
      <dgm:prSet/>
      <dgm:spPr/>
      <dgm:t>
        <a:bodyPr/>
        <a:lstStyle/>
        <a:p>
          <a:endParaRPr lang="en-ZA"/>
        </a:p>
      </dgm:t>
    </dgm:pt>
    <dgm:pt modelId="{6780EA98-9549-4C2C-9497-26053D531C3B}">
      <dgm:prSet phldrT="[Text]" custT="1"/>
      <dgm:spPr/>
      <dgm:t>
        <a:bodyPr/>
        <a:lstStyle/>
        <a:p>
          <a:r>
            <a:rPr lang="en-ZA" sz="1000" dirty="0" smtClean="0"/>
            <a:t>2) Measuring achievement</a:t>
          </a:r>
          <a:endParaRPr lang="en-ZA" sz="1000" dirty="0"/>
        </a:p>
      </dgm:t>
    </dgm:pt>
    <dgm:pt modelId="{3EF30B52-A838-409D-9348-ECD17385F3ED}" type="parTrans" cxnId="{2E833BED-1884-4B51-92F7-7577E8924423}">
      <dgm:prSet/>
      <dgm:spPr/>
      <dgm:t>
        <a:bodyPr/>
        <a:lstStyle/>
        <a:p>
          <a:endParaRPr lang="en-ZA"/>
        </a:p>
      </dgm:t>
    </dgm:pt>
    <dgm:pt modelId="{38A728A7-0540-4BF2-8369-552D1FF04834}" type="sibTrans" cxnId="{2E833BED-1884-4B51-92F7-7577E8924423}">
      <dgm:prSet/>
      <dgm:spPr/>
      <dgm:t>
        <a:bodyPr/>
        <a:lstStyle/>
        <a:p>
          <a:endParaRPr lang="en-ZA"/>
        </a:p>
      </dgm:t>
    </dgm:pt>
    <dgm:pt modelId="{01256274-B467-417D-B0FB-D9DEBBE30EA4}">
      <dgm:prSet phldrT="[Text]" custT="1"/>
      <dgm:spPr/>
      <dgm:t>
        <a:bodyPr/>
        <a:lstStyle/>
        <a:p>
          <a:r>
            <a:rPr lang="en-ZA" sz="1200" dirty="0" smtClean="0"/>
            <a:t>1) Setting standards</a:t>
          </a:r>
          <a:endParaRPr lang="en-ZA" sz="1200" dirty="0"/>
        </a:p>
      </dgm:t>
    </dgm:pt>
    <dgm:pt modelId="{A8A5B5B1-CF52-4DCC-8FF3-0583D201DDA2}" type="parTrans" cxnId="{B5866D68-859B-4C2C-9552-5A617D50F4AB}">
      <dgm:prSet/>
      <dgm:spPr/>
      <dgm:t>
        <a:bodyPr/>
        <a:lstStyle/>
        <a:p>
          <a:endParaRPr lang="en-ZA"/>
        </a:p>
      </dgm:t>
    </dgm:pt>
    <dgm:pt modelId="{A61413D3-AE93-49A6-A5EE-3C385D2DE3EE}" type="sibTrans" cxnId="{B5866D68-859B-4C2C-9552-5A617D50F4AB}">
      <dgm:prSet/>
      <dgm:spPr/>
      <dgm:t>
        <a:bodyPr/>
        <a:lstStyle/>
        <a:p>
          <a:endParaRPr lang="en-ZA"/>
        </a:p>
      </dgm:t>
    </dgm:pt>
    <dgm:pt modelId="{A252CFB3-03C7-41A7-B7D0-96B3193AB57F}" type="pres">
      <dgm:prSet presAssocID="{99F46751-1063-485A-993A-EBA2177A0361}" presName="composite" presStyleCnt="0">
        <dgm:presLayoutVars>
          <dgm:chMax val="3"/>
          <dgm:animLvl val="lvl"/>
          <dgm:resizeHandles val="exact"/>
        </dgm:presLayoutVars>
      </dgm:prSet>
      <dgm:spPr/>
    </dgm:pt>
    <dgm:pt modelId="{7BF61DF9-2290-435F-99ED-4383C002E642}" type="pres">
      <dgm:prSet presAssocID="{AB298886-EE6C-4B81-9189-0C10043C8EB0}" presName="gear1" presStyleLbl="node1" presStyleIdx="0" presStyleCnt="3">
        <dgm:presLayoutVars>
          <dgm:chMax val="1"/>
          <dgm:bulletEnabled val="1"/>
        </dgm:presLayoutVars>
      </dgm:prSet>
      <dgm:spPr/>
      <dgm:t>
        <a:bodyPr/>
        <a:lstStyle/>
        <a:p>
          <a:endParaRPr lang="en-ZA"/>
        </a:p>
      </dgm:t>
    </dgm:pt>
    <dgm:pt modelId="{CBEA659B-D7DA-40DE-8D45-3319B767BE90}" type="pres">
      <dgm:prSet presAssocID="{AB298886-EE6C-4B81-9189-0C10043C8EB0}" presName="gear1srcNode" presStyleLbl="node1" presStyleIdx="0" presStyleCnt="3"/>
      <dgm:spPr/>
      <dgm:t>
        <a:bodyPr/>
        <a:lstStyle/>
        <a:p>
          <a:endParaRPr lang="en-ZA"/>
        </a:p>
      </dgm:t>
    </dgm:pt>
    <dgm:pt modelId="{68EF01A1-2CAD-48C1-B3CC-1CB992A6B769}" type="pres">
      <dgm:prSet presAssocID="{AB298886-EE6C-4B81-9189-0C10043C8EB0}" presName="gear1dstNode" presStyleLbl="node1" presStyleIdx="0" presStyleCnt="3"/>
      <dgm:spPr/>
      <dgm:t>
        <a:bodyPr/>
        <a:lstStyle/>
        <a:p>
          <a:endParaRPr lang="en-ZA"/>
        </a:p>
      </dgm:t>
    </dgm:pt>
    <dgm:pt modelId="{1E446F85-7056-4EB8-ADCC-D9EA52599DC3}" type="pres">
      <dgm:prSet presAssocID="{6780EA98-9549-4C2C-9497-26053D531C3B}" presName="gear2" presStyleLbl="node1" presStyleIdx="1" presStyleCnt="3">
        <dgm:presLayoutVars>
          <dgm:chMax val="1"/>
          <dgm:bulletEnabled val="1"/>
        </dgm:presLayoutVars>
      </dgm:prSet>
      <dgm:spPr/>
      <dgm:t>
        <a:bodyPr/>
        <a:lstStyle/>
        <a:p>
          <a:endParaRPr lang="en-ZA"/>
        </a:p>
      </dgm:t>
    </dgm:pt>
    <dgm:pt modelId="{75810C30-4C54-468B-8E2E-B530086FB0AC}" type="pres">
      <dgm:prSet presAssocID="{6780EA98-9549-4C2C-9497-26053D531C3B}" presName="gear2srcNode" presStyleLbl="node1" presStyleIdx="1" presStyleCnt="3"/>
      <dgm:spPr/>
      <dgm:t>
        <a:bodyPr/>
        <a:lstStyle/>
        <a:p>
          <a:endParaRPr lang="en-ZA"/>
        </a:p>
      </dgm:t>
    </dgm:pt>
    <dgm:pt modelId="{F15B143E-CC0D-46B6-A52D-188CA14D550D}" type="pres">
      <dgm:prSet presAssocID="{6780EA98-9549-4C2C-9497-26053D531C3B}" presName="gear2dstNode" presStyleLbl="node1" presStyleIdx="1" presStyleCnt="3"/>
      <dgm:spPr/>
      <dgm:t>
        <a:bodyPr/>
        <a:lstStyle/>
        <a:p>
          <a:endParaRPr lang="en-ZA"/>
        </a:p>
      </dgm:t>
    </dgm:pt>
    <dgm:pt modelId="{3AD1B559-2D50-460D-8E8F-419A7CB078EE}" type="pres">
      <dgm:prSet presAssocID="{01256274-B467-417D-B0FB-D9DEBBE30EA4}" presName="gear3" presStyleLbl="node1" presStyleIdx="2" presStyleCnt="3"/>
      <dgm:spPr/>
      <dgm:t>
        <a:bodyPr/>
        <a:lstStyle/>
        <a:p>
          <a:endParaRPr lang="en-ZA"/>
        </a:p>
      </dgm:t>
    </dgm:pt>
    <dgm:pt modelId="{128CD003-1B49-454E-BFD8-E64E9DDE4604}" type="pres">
      <dgm:prSet presAssocID="{01256274-B467-417D-B0FB-D9DEBBE30EA4}" presName="gear3tx" presStyleLbl="node1" presStyleIdx="2" presStyleCnt="3">
        <dgm:presLayoutVars>
          <dgm:chMax val="1"/>
          <dgm:bulletEnabled val="1"/>
        </dgm:presLayoutVars>
      </dgm:prSet>
      <dgm:spPr/>
      <dgm:t>
        <a:bodyPr/>
        <a:lstStyle/>
        <a:p>
          <a:endParaRPr lang="en-ZA"/>
        </a:p>
      </dgm:t>
    </dgm:pt>
    <dgm:pt modelId="{68CF8A3C-58A4-42D4-BF8A-9EAEE81D9584}" type="pres">
      <dgm:prSet presAssocID="{01256274-B467-417D-B0FB-D9DEBBE30EA4}" presName="gear3srcNode" presStyleLbl="node1" presStyleIdx="2" presStyleCnt="3"/>
      <dgm:spPr/>
      <dgm:t>
        <a:bodyPr/>
        <a:lstStyle/>
        <a:p>
          <a:endParaRPr lang="en-ZA"/>
        </a:p>
      </dgm:t>
    </dgm:pt>
    <dgm:pt modelId="{7DCB9903-DA53-4FA1-93C9-93EEFCF1F6DC}" type="pres">
      <dgm:prSet presAssocID="{01256274-B467-417D-B0FB-D9DEBBE30EA4}" presName="gear3dstNode" presStyleLbl="node1" presStyleIdx="2" presStyleCnt="3"/>
      <dgm:spPr/>
      <dgm:t>
        <a:bodyPr/>
        <a:lstStyle/>
        <a:p>
          <a:endParaRPr lang="en-ZA"/>
        </a:p>
      </dgm:t>
    </dgm:pt>
    <dgm:pt modelId="{59DB91FF-8856-40C4-8DD9-453DD8EE423D}" type="pres">
      <dgm:prSet presAssocID="{6B8C1288-5965-40AA-BA5B-96DF6F7BDF16}" presName="connector1" presStyleLbl="sibTrans2D1" presStyleIdx="0" presStyleCnt="3"/>
      <dgm:spPr/>
      <dgm:t>
        <a:bodyPr/>
        <a:lstStyle/>
        <a:p>
          <a:endParaRPr lang="en-ZA"/>
        </a:p>
      </dgm:t>
    </dgm:pt>
    <dgm:pt modelId="{106526A1-AD82-46A2-AC8C-B42D1F5217ED}" type="pres">
      <dgm:prSet presAssocID="{38A728A7-0540-4BF2-8369-552D1FF04834}" presName="connector2" presStyleLbl="sibTrans2D1" presStyleIdx="1" presStyleCnt="3"/>
      <dgm:spPr/>
      <dgm:t>
        <a:bodyPr/>
        <a:lstStyle/>
        <a:p>
          <a:endParaRPr lang="en-ZA"/>
        </a:p>
      </dgm:t>
    </dgm:pt>
    <dgm:pt modelId="{A9716CFE-04DB-4A1A-B650-87D4A83D0BBF}" type="pres">
      <dgm:prSet presAssocID="{A61413D3-AE93-49A6-A5EE-3C385D2DE3EE}" presName="connector3" presStyleLbl="sibTrans2D1" presStyleIdx="2" presStyleCnt="3"/>
      <dgm:spPr/>
      <dgm:t>
        <a:bodyPr/>
        <a:lstStyle/>
        <a:p>
          <a:endParaRPr lang="en-ZA"/>
        </a:p>
      </dgm:t>
    </dgm:pt>
  </dgm:ptLst>
  <dgm:cxnLst>
    <dgm:cxn modelId="{D2492887-556A-4650-A065-F577CC466F24}" type="presOf" srcId="{01256274-B467-417D-B0FB-D9DEBBE30EA4}" destId="{3AD1B559-2D50-460D-8E8F-419A7CB078EE}" srcOrd="0" destOrd="0" presId="urn:microsoft.com/office/officeart/2005/8/layout/gear1"/>
    <dgm:cxn modelId="{C505EA79-B71F-45E3-88CB-CF51735CFE4E}" type="presOf" srcId="{6780EA98-9549-4C2C-9497-26053D531C3B}" destId="{F15B143E-CC0D-46B6-A52D-188CA14D550D}" srcOrd="2" destOrd="0" presId="urn:microsoft.com/office/officeart/2005/8/layout/gear1"/>
    <dgm:cxn modelId="{8C3A4CB7-0005-4D6E-BDC0-A52D3E747BD8}" type="presOf" srcId="{AB298886-EE6C-4B81-9189-0C10043C8EB0}" destId="{CBEA659B-D7DA-40DE-8D45-3319B767BE90}" srcOrd="1" destOrd="0" presId="urn:microsoft.com/office/officeart/2005/8/layout/gear1"/>
    <dgm:cxn modelId="{594B08E2-F717-4111-88C0-0C9D9DAE9410}" type="presOf" srcId="{6780EA98-9549-4C2C-9497-26053D531C3B}" destId="{1E446F85-7056-4EB8-ADCC-D9EA52599DC3}" srcOrd="0" destOrd="0" presId="urn:microsoft.com/office/officeart/2005/8/layout/gear1"/>
    <dgm:cxn modelId="{C3144207-B20F-4F6C-B810-9984F3880DDA}" type="presOf" srcId="{6780EA98-9549-4C2C-9497-26053D531C3B}" destId="{75810C30-4C54-468B-8E2E-B530086FB0AC}" srcOrd="1" destOrd="0" presId="urn:microsoft.com/office/officeart/2005/8/layout/gear1"/>
    <dgm:cxn modelId="{10979AD0-2A5E-43DC-A5AB-2C9E9FE1FD02}" type="presOf" srcId="{AB298886-EE6C-4B81-9189-0C10043C8EB0}" destId="{7BF61DF9-2290-435F-99ED-4383C002E642}" srcOrd="0" destOrd="0" presId="urn:microsoft.com/office/officeart/2005/8/layout/gear1"/>
    <dgm:cxn modelId="{7CAE84D6-DA4E-4BF7-90AC-2CF0DC46A47D}" type="presOf" srcId="{01256274-B467-417D-B0FB-D9DEBBE30EA4}" destId="{7DCB9903-DA53-4FA1-93C9-93EEFCF1F6DC}" srcOrd="3" destOrd="0" presId="urn:microsoft.com/office/officeart/2005/8/layout/gear1"/>
    <dgm:cxn modelId="{78A5CBDF-0F8E-44C9-B934-DEF4BD1346A2}" type="presOf" srcId="{01256274-B467-417D-B0FB-D9DEBBE30EA4}" destId="{128CD003-1B49-454E-BFD8-E64E9DDE4604}" srcOrd="1" destOrd="0" presId="urn:microsoft.com/office/officeart/2005/8/layout/gear1"/>
    <dgm:cxn modelId="{AC83CFFC-2857-4C0B-BEF9-590D09677C37}" type="presOf" srcId="{01256274-B467-417D-B0FB-D9DEBBE30EA4}" destId="{68CF8A3C-58A4-42D4-BF8A-9EAEE81D9584}" srcOrd="2" destOrd="0" presId="urn:microsoft.com/office/officeart/2005/8/layout/gear1"/>
    <dgm:cxn modelId="{B2F04A10-A3AC-449C-B0F0-92ECFA74E880}" type="presOf" srcId="{AB298886-EE6C-4B81-9189-0C10043C8EB0}" destId="{68EF01A1-2CAD-48C1-B3CC-1CB992A6B769}" srcOrd="2" destOrd="0" presId="urn:microsoft.com/office/officeart/2005/8/layout/gear1"/>
    <dgm:cxn modelId="{FC750352-269B-41CA-A381-66DEFCA1E3F4}" srcId="{99F46751-1063-485A-993A-EBA2177A0361}" destId="{AB298886-EE6C-4B81-9189-0C10043C8EB0}" srcOrd="0" destOrd="0" parTransId="{36A96FEB-79BE-45B4-971F-A2A5CFE979F7}" sibTransId="{6B8C1288-5965-40AA-BA5B-96DF6F7BDF16}"/>
    <dgm:cxn modelId="{07B1312B-B31C-43D2-84DA-B41E4BE4641C}" type="presOf" srcId="{6B8C1288-5965-40AA-BA5B-96DF6F7BDF16}" destId="{59DB91FF-8856-40C4-8DD9-453DD8EE423D}" srcOrd="0" destOrd="0" presId="urn:microsoft.com/office/officeart/2005/8/layout/gear1"/>
    <dgm:cxn modelId="{5317FACE-CB5F-477E-A9A9-D9F3B8E7EF2C}" type="presOf" srcId="{A61413D3-AE93-49A6-A5EE-3C385D2DE3EE}" destId="{A9716CFE-04DB-4A1A-B650-87D4A83D0BBF}" srcOrd="0" destOrd="0" presId="urn:microsoft.com/office/officeart/2005/8/layout/gear1"/>
    <dgm:cxn modelId="{B5866D68-859B-4C2C-9552-5A617D50F4AB}" srcId="{99F46751-1063-485A-993A-EBA2177A0361}" destId="{01256274-B467-417D-B0FB-D9DEBBE30EA4}" srcOrd="2" destOrd="0" parTransId="{A8A5B5B1-CF52-4DCC-8FF3-0583D201DDA2}" sibTransId="{A61413D3-AE93-49A6-A5EE-3C385D2DE3EE}"/>
    <dgm:cxn modelId="{2E833BED-1884-4B51-92F7-7577E8924423}" srcId="{99F46751-1063-485A-993A-EBA2177A0361}" destId="{6780EA98-9549-4C2C-9497-26053D531C3B}" srcOrd="1" destOrd="0" parTransId="{3EF30B52-A838-409D-9348-ECD17385F3ED}" sibTransId="{38A728A7-0540-4BF2-8369-552D1FF04834}"/>
    <dgm:cxn modelId="{1B40961C-1E02-4E40-B074-16DF5B008BB2}" type="presOf" srcId="{38A728A7-0540-4BF2-8369-552D1FF04834}" destId="{106526A1-AD82-46A2-AC8C-B42D1F5217ED}" srcOrd="0" destOrd="0" presId="urn:microsoft.com/office/officeart/2005/8/layout/gear1"/>
    <dgm:cxn modelId="{B7004AB9-298B-4DE6-85E3-EFF7FE1325D6}" type="presOf" srcId="{99F46751-1063-485A-993A-EBA2177A0361}" destId="{A252CFB3-03C7-41A7-B7D0-96B3193AB57F}" srcOrd="0" destOrd="0" presId="urn:microsoft.com/office/officeart/2005/8/layout/gear1"/>
    <dgm:cxn modelId="{39730792-17A8-462F-BDCB-88FB777E68AA}" type="presParOf" srcId="{A252CFB3-03C7-41A7-B7D0-96B3193AB57F}" destId="{7BF61DF9-2290-435F-99ED-4383C002E642}" srcOrd="0" destOrd="0" presId="urn:microsoft.com/office/officeart/2005/8/layout/gear1"/>
    <dgm:cxn modelId="{A7678E52-0E03-4D16-882D-99ABF65C87B9}" type="presParOf" srcId="{A252CFB3-03C7-41A7-B7D0-96B3193AB57F}" destId="{CBEA659B-D7DA-40DE-8D45-3319B767BE90}" srcOrd="1" destOrd="0" presId="urn:microsoft.com/office/officeart/2005/8/layout/gear1"/>
    <dgm:cxn modelId="{2FAB52F3-DA18-4B6C-AF63-B4E8397B90A0}" type="presParOf" srcId="{A252CFB3-03C7-41A7-B7D0-96B3193AB57F}" destId="{68EF01A1-2CAD-48C1-B3CC-1CB992A6B769}" srcOrd="2" destOrd="0" presId="urn:microsoft.com/office/officeart/2005/8/layout/gear1"/>
    <dgm:cxn modelId="{A4CB196A-EE07-4101-865B-6788241ED2F1}" type="presParOf" srcId="{A252CFB3-03C7-41A7-B7D0-96B3193AB57F}" destId="{1E446F85-7056-4EB8-ADCC-D9EA52599DC3}" srcOrd="3" destOrd="0" presId="urn:microsoft.com/office/officeart/2005/8/layout/gear1"/>
    <dgm:cxn modelId="{C6FC0AE6-0E81-41CA-B054-AC4D1EB323E6}" type="presParOf" srcId="{A252CFB3-03C7-41A7-B7D0-96B3193AB57F}" destId="{75810C30-4C54-468B-8E2E-B530086FB0AC}" srcOrd="4" destOrd="0" presId="urn:microsoft.com/office/officeart/2005/8/layout/gear1"/>
    <dgm:cxn modelId="{C1BC3BD3-86E5-4752-A4F6-EB078D1BFB77}" type="presParOf" srcId="{A252CFB3-03C7-41A7-B7D0-96B3193AB57F}" destId="{F15B143E-CC0D-46B6-A52D-188CA14D550D}" srcOrd="5" destOrd="0" presId="urn:microsoft.com/office/officeart/2005/8/layout/gear1"/>
    <dgm:cxn modelId="{9E55668F-9FF5-4A53-AADE-F0D3E5B7B3A9}" type="presParOf" srcId="{A252CFB3-03C7-41A7-B7D0-96B3193AB57F}" destId="{3AD1B559-2D50-460D-8E8F-419A7CB078EE}" srcOrd="6" destOrd="0" presId="urn:microsoft.com/office/officeart/2005/8/layout/gear1"/>
    <dgm:cxn modelId="{31D1C4D0-560A-4BD4-8F7D-C104228FD319}" type="presParOf" srcId="{A252CFB3-03C7-41A7-B7D0-96B3193AB57F}" destId="{128CD003-1B49-454E-BFD8-E64E9DDE4604}" srcOrd="7" destOrd="0" presId="urn:microsoft.com/office/officeart/2005/8/layout/gear1"/>
    <dgm:cxn modelId="{8F3717AA-FBD0-4FF4-9313-FBEB989A3B6A}" type="presParOf" srcId="{A252CFB3-03C7-41A7-B7D0-96B3193AB57F}" destId="{68CF8A3C-58A4-42D4-BF8A-9EAEE81D9584}" srcOrd="8" destOrd="0" presId="urn:microsoft.com/office/officeart/2005/8/layout/gear1"/>
    <dgm:cxn modelId="{94C6FF0F-56E2-466E-B866-E8F6DC1400AF}" type="presParOf" srcId="{A252CFB3-03C7-41A7-B7D0-96B3193AB57F}" destId="{7DCB9903-DA53-4FA1-93C9-93EEFCF1F6DC}" srcOrd="9" destOrd="0" presId="urn:microsoft.com/office/officeart/2005/8/layout/gear1"/>
    <dgm:cxn modelId="{F5C349AF-2ED0-4D45-BE46-3A7E2720406B}" type="presParOf" srcId="{A252CFB3-03C7-41A7-B7D0-96B3193AB57F}" destId="{59DB91FF-8856-40C4-8DD9-453DD8EE423D}" srcOrd="10" destOrd="0" presId="urn:microsoft.com/office/officeart/2005/8/layout/gear1"/>
    <dgm:cxn modelId="{38AA2A5A-CD4D-4181-A6CB-2EE736907A78}" type="presParOf" srcId="{A252CFB3-03C7-41A7-B7D0-96B3193AB57F}" destId="{106526A1-AD82-46A2-AC8C-B42D1F5217ED}" srcOrd="11" destOrd="0" presId="urn:microsoft.com/office/officeart/2005/8/layout/gear1"/>
    <dgm:cxn modelId="{0D342B60-D980-4644-8A58-A016F74A8B52}" type="presParOf" srcId="{A252CFB3-03C7-41A7-B7D0-96B3193AB57F}" destId="{A9716CFE-04DB-4A1A-B650-87D4A83D0BBF}" srcOrd="12" destOrd="0" presId="urn:microsoft.com/office/officeart/2005/8/layout/gear1"/>
  </dgm:cxnLst>
  <dgm:bg>
    <a:solidFill>
      <a:schemeClr val="accent1">
        <a:lumMod val="20000"/>
        <a:lumOff val="8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F61DF9-2290-435F-99ED-4383C002E642}">
      <dsp:nvSpPr>
        <dsp:cNvPr id="0" name=""/>
        <dsp:cNvSpPr/>
      </dsp:nvSpPr>
      <dsp:spPr>
        <a:xfrm>
          <a:off x="1854205" y="1458161"/>
          <a:ext cx="1782198" cy="1782198"/>
        </a:xfrm>
        <a:prstGeom prst="gear9">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smtClean="0"/>
            <a:t>Low quality education</a:t>
          </a:r>
          <a:endParaRPr lang="en-ZA" sz="1600" b="1" kern="1200" dirty="0"/>
        </a:p>
      </dsp:txBody>
      <dsp:txXfrm>
        <a:off x="1854205" y="1458161"/>
        <a:ext cx="1782198" cy="1782198"/>
      </dsp:txXfrm>
    </dsp:sp>
    <dsp:sp modelId="{1E446F85-7056-4EB8-ADCC-D9EA52599DC3}">
      <dsp:nvSpPr>
        <dsp:cNvPr id="0" name=""/>
        <dsp:cNvSpPr/>
      </dsp:nvSpPr>
      <dsp:spPr>
        <a:xfrm>
          <a:off x="817290" y="1036915"/>
          <a:ext cx="1296144" cy="1296144"/>
        </a:xfrm>
        <a:prstGeom prst="gear6">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kern="1200" dirty="0" smtClean="0"/>
            <a:t>Low social mobility</a:t>
          </a:r>
          <a:endParaRPr lang="en-ZA" sz="1200" kern="1200" dirty="0"/>
        </a:p>
      </dsp:txBody>
      <dsp:txXfrm>
        <a:off x="817290" y="1036915"/>
        <a:ext cx="1296144" cy="1296144"/>
      </dsp:txXfrm>
    </dsp:sp>
    <dsp:sp modelId="{3AD1B559-2D50-460D-8E8F-419A7CB078EE}">
      <dsp:nvSpPr>
        <dsp:cNvPr id="0" name=""/>
        <dsp:cNvSpPr/>
      </dsp:nvSpPr>
      <dsp:spPr>
        <a:xfrm rot="20700000">
          <a:off x="1543263" y="142708"/>
          <a:ext cx="1269956" cy="1269956"/>
        </a:xfrm>
        <a:prstGeom prst="gear6">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kern="1200" dirty="0" smtClean="0"/>
            <a:t>Hereditary poverty</a:t>
          </a:r>
          <a:endParaRPr lang="en-ZA" sz="1200" kern="1200" dirty="0"/>
        </a:p>
      </dsp:txBody>
      <dsp:txXfrm>
        <a:off x="1821802" y="421246"/>
        <a:ext cx="712879" cy="712879"/>
      </dsp:txXfrm>
    </dsp:sp>
    <dsp:sp modelId="{59DB91FF-8856-40C4-8DD9-453DD8EE423D}">
      <dsp:nvSpPr>
        <dsp:cNvPr id="0" name=""/>
        <dsp:cNvSpPr/>
      </dsp:nvSpPr>
      <dsp:spPr>
        <a:xfrm>
          <a:off x="1706980" y="1194976"/>
          <a:ext cx="2281213" cy="2281213"/>
        </a:xfrm>
        <a:prstGeom prst="circularArrow">
          <a:avLst>
            <a:gd name="adj1" fmla="val 4687"/>
            <a:gd name="adj2" fmla="val 299029"/>
            <a:gd name="adj3" fmla="val 2488154"/>
            <a:gd name="adj4" fmla="val 15922994"/>
            <a:gd name="adj5" fmla="val 546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6526A1-AD82-46A2-AC8C-B42D1F5217ED}">
      <dsp:nvSpPr>
        <dsp:cNvPr id="0" name=""/>
        <dsp:cNvSpPr/>
      </dsp:nvSpPr>
      <dsp:spPr>
        <a:xfrm>
          <a:off x="587746" y="754221"/>
          <a:ext cx="1657444" cy="1657444"/>
        </a:xfrm>
        <a:prstGeom prst="leftCircularArrow">
          <a:avLst>
            <a:gd name="adj1" fmla="val 6452"/>
            <a:gd name="adj2" fmla="val 429999"/>
            <a:gd name="adj3" fmla="val 10489124"/>
            <a:gd name="adj4" fmla="val 14837806"/>
            <a:gd name="adj5" fmla="val 752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716CFE-04DB-4A1A-B650-87D4A83D0BBF}">
      <dsp:nvSpPr>
        <dsp:cNvPr id="0" name=""/>
        <dsp:cNvSpPr/>
      </dsp:nvSpPr>
      <dsp:spPr>
        <a:xfrm>
          <a:off x="1249509" y="-131366"/>
          <a:ext cx="1787058" cy="1787058"/>
        </a:xfrm>
        <a:prstGeom prst="circularArrow">
          <a:avLst>
            <a:gd name="adj1" fmla="val 5984"/>
            <a:gd name="adj2" fmla="val 394124"/>
            <a:gd name="adj3" fmla="val 13313824"/>
            <a:gd name="adj4" fmla="val 10508221"/>
            <a:gd name="adj5" fmla="val 698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5E8CCC-791B-488A-BEC4-8B912ED05C08}">
      <dsp:nvSpPr>
        <dsp:cNvPr id="0" name=""/>
        <dsp:cNvSpPr/>
      </dsp:nvSpPr>
      <dsp:spPr>
        <a:xfrm>
          <a:off x="3280040" y="2389025"/>
          <a:ext cx="1576823" cy="1576823"/>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b="1" kern="1200" dirty="0" smtClean="0"/>
            <a:t>Current concerns of DBE </a:t>
          </a:r>
        </a:p>
        <a:p>
          <a:pPr lvl="0" algn="ctr" defTabSz="889000">
            <a:lnSpc>
              <a:spcPct val="90000"/>
            </a:lnSpc>
            <a:spcBef>
              <a:spcPct val="0"/>
            </a:spcBef>
            <a:spcAft>
              <a:spcPct val="35000"/>
            </a:spcAft>
          </a:pPr>
          <a:r>
            <a:rPr lang="en-ZA" sz="900" kern="1200" dirty="0" smtClean="0"/>
            <a:t>(according to me)</a:t>
          </a:r>
          <a:endParaRPr lang="en-ZA" sz="900" kern="1200" dirty="0"/>
        </a:p>
      </dsp:txBody>
      <dsp:txXfrm>
        <a:off x="3280040" y="2389025"/>
        <a:ext cx="1576823" cy="1576823"/>
      </dsp:txXfrm>
    </dsp:sp>
    <dsp:sp modelId="{EF6C528B-8C4A-4F95-B362-2FDAC40BBF12}">
      <dsp:nvSpPr>
        <dsp:cNvPr id="0" name=""/>
        <dsp:cNvSpPr/>
      </dsp:nvSpPr>
      <dsp:spPr>
        <a:xfrm rot="16200000">
          <a:off x="3674437" y="1977570"/>
          <a:ext cx="788028" cy="34881"/>
        </a:xfrm>
        <a:custGeom>
          <a:avLst/>
          <a:gdLst/>
          <a:ahLst/>
          <a:cxnLst/>
          <a:rect l="0" t="0" r="0" b="0"/>
          <a:pathLst>
            <a:path>
              <a:moveTo>
                <a:pt x="0" y="17440"/>
              </a:moveTo>
              <a:lnTo>
                <a:pt x="788028" y="174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6200000">
        <a:off x="4048751" y="1975310"/>
        <a:ext cx="39401" cy="39401"/>
      </dsp:txXfrm>
    </dsp:sp>
    <dsp:sp modelId="{6A11ACCE-094B-47CD-801D-2FC6256BBDD0}">
      <dsp:nvSpPr>
        <dsp:cNvPr id="0" name=""/>
        <dsp:cNvSpPr/>
      </dsp:nvSpPr>
      <dsp:spPr>
        <a:xfrm>
          <a:off x="3280040" y="24173"/>
          <a:ext cx="1576823" cy="1576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rgbClr val="FFFF00"/>
              </a:solidFill>
            </a:rPr>
            <a:t>Teacher content knowledge</a:t>
          </a:r>
        </a:p>
        <a:p>
          <a:pPr lvl="0" algn="ctr" defTabSz="444500">
            <a:lnSpc>
              <a:spcPct val="90000"/>
            </a:lnSpc>
            <a:spcBef>
              <a:spcPct val="0"/>
            </a:spcBef>
            <a:spcAft>
              <a:spcPct val="35000"/>
            </a:spcAft>
          </a:pPr>
          <a:r>
            <a:rPr lang="en-ZA" sz="1000" kern="1200" dirty="0" smtClean="0"/>
            <a:t>- Extremely low</a:t>
          </a:r>
        </a:p>
        <a:p>
          <a:pPr lvl="0" algn="ctr" defTabSz="444500">
            <a:lnSpc>
              <a:spcPct val="90000"/>
            </a:lnSpc>
            <a:spcBef>
              <a:spcPct val="0"/>
            </a:spcBef>
            <a:spcAft>
              <a:spcPct val="35000"/>
            </a:spcAft>
          </a:pPr>
          <a:r>
            <a:rPr lang="en-ZA" sz="1000" kern="1200" dirty="0" smtClean="0"/>
            <a:t>- Politically sensitive given strength of teacher unions</a:t>
          </a:r>
        </a:p>
        <a:p>
          <a:pPr lvl="0" algn="ctr" defTabSz="444500">
            <a:lnSpc>
              <a:spcPct val="90000"/>
            </a:lnSpc>
            <a:spcBef>
              <a:spcPct val="0"/>
            </a:spcBef>
            <a:spcAft>
              <a:spcPct val="35000"/>
            </a:spcAft>
          </a:pPr>
          <a:r>
            <a:rPr lang="en-ZA" sz="1000" kern="1200" dirty="0" smtClean="0"/>
            <a:t>-Testing &amp; training?!</a:t>
          </a:r>
          <a:endParaRPr lang="en-ZA" sz="1000" kern="1200" dirty="0"/>
        </a:p>
      </dsp:txBody>
      <dsp:txXfrm>
        <a:off x="3280040" y="24173"/>
        <a:ext cx="1576823" cy="1576823"/>
      </dsp:txXfrm>
    </dsp:sp>
    <dsp:sp modelId="{3DA960A4-B27E-4AE2-8EF6-0FC699BBD40E}">
      <dsp:nvSpPr>
        <dsp:cNvPr id="0" name=""/>
        <dsp:cNvSpPr/>
      </dsp:nvSpPr>
      <dsp:spPr>
        <a:xfrm rot="19285714">
          <a:off x="4598895" y="2422765"/>
          <a:ext cx="788028" cy="34881"/>
        </a:xfrm>
        <a:custGeom>
          <a:avLst/>
          <a:gdLst/>
          <a:ahLst/>
          <a:cxnLst/>
          <a:rect l="0" t="0" r="0" b="0"/>
          <a:pathLst>
            <a:path>
              <a:moveTo>
                <a:pt x="0" y="17440"/>
              </a:moveTo>
              <a:lnTo>
                <a:pt x="788028" y="174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9285714">
        <a:off x="4973208" y="2420505"/>
        <a:ext cx="39401" cy="39401"/>
      </dsp:txXfrm>
    </dsp:sp>
    <dsp:sp modelId="{59F6E7B8-550D-4BE6-9706-76D63D52CFFB}">
      <dsp:nvSpPr>
        <dsp:cNvPr id="0" name=""/>
        <dsp:cNvSpPr/>
      </dsp:nvSpPr>
      <dsp:spPr>
        <a:xfrm>
          <a:off x="5128955" y="914564"/>
          <a:ext cx="1576823" cy="1576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b="1" kern="1200" dirty="0" smtClean="0">
              <a:solidFill>
                <a:srgbClr val="FFFF00"/>
              </a:solidFill>
            </a:rPr>
            <a:t>Grade R &amp; ECD</a:t>
          </a:r>
        </a:p>
        <a:p>
          <a:pPr lvl="0" algn="ctr" defTabSz="488950">
            <a:lnSpc>
              <a:spcPct val="90000"/>
            </a:lnSpc>
            <a:spcBef>
              <a:spcPct val="0"/>
            </a:spcBef>
            <a:spcAft>
              <a:spcPct val="35000"/>
            </a:spcAft>
          </a:pPr>
          <a:r>
            <a:rPr lang="en-ZA" sz="1000" kern="1200" dirty="0" smtClean="0"/>
            <a:t>- Funding: Current </a:t>
          </a:r>
          <a:r>
            <a:rPr lang="en-ZA" sz="1000" kern="1200" dirty="0" err="1" smtClean="0"/>
            <a:t>exp</a:t>
          </a:r>
          <a:r>
            <a:rPr lang="en-ZA" sz="1000" kern="1200" dirty="0" smtClean="0"/>
            <a:t> on Grade R pupil (R3K) 1/3 of ordinary school child (R10K)</a:t>
          </a:r>
        </a:p>
        <a:p>
          <a:pPr lvl="0" algn="ctr" defTabSz="488950">
            <a:lnSpc>
              <a:spcPct val="90000"/>
            </a:lnSpc>
            <a:spcBef>
              <a:spcPct val="0"/>
            </a:spcBef>
            <a:spcAft>
              <a:spcPct val="35000"/>
            </a:spcAft>
          </a:pPr>
          <a:r>
            <a:rPr lang="en-ZA" sz="1000" kern="1200" dirty="0" smtClean="0"/>
            <a:t>-Training/qualifications and $ of  ECD teachers?</a:t>
          </a:r>
          <a:endParaRPr lang="en-ZA" sz="1000" kern="1200" dirty="0"/>
        </a:p>
      </dsp:txBody>
      <dsp:txXfrm>
        <a:off x="5128955" y="914564"/>
        <a:ext cx="1576823" cy="1576823"/>
      </dsp:txXfrm>
    </dsp:sp>
    <dsp:sp modelId="{3930D2AE-8858-462F-90FB-ED7AC4BE5A26}">
      <dsp:nvSpPr>
        <dsp:cNvPr id="0" name=""/>
        <dsp:cNvSpPr/>
      </dsp:nvSpPr>
      <dsp:spPr>
        <a:xfrm rot="771429">
          <a:off x="4827217" y="3423110"/>
          <a:ext cx="788028" cy="34881"/>
        </a:xfrm>
        <a:custGeom>
          <a:avLst/>
          <a:gdLst/>
          <a:ahLst/>
          <a:cxnLst/>
          <a:rect l="0" t="0" r="0" b="0"/>
          <a:pathLst>
            <a:path>
              <a:moveTo>
                <a:pt x="0" y="17440"/>
              </a:moveTo>
              <a:lnTo>
                <a:pt x="788028" y="174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771429">
        <a:off x="5201531" y="3420850"/>
        <a:ext cx="39401" cy="39401"/>
      </dsp:txXfrm>
    </dsp:sp>
    <dsp:sp modelId="{06635811-3A4A-44E1-8E35-45EAEC47556C}">
      <dsp:nvSpPr>
        <dsp:cNvPr id="0" name=""/>
        <dsp:cNvSpPr/>
      </dsp:nvSpPr>
      <dsp:spPr>
        <a:xfrm>
          <a:off x="5585600" y="2915254"/>
          <a:ext cx="1576823" cy="1576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b="1" kern="1200" smtClean="0">
              <a:solidFill>
                <a:srgbClr val="FFFF00"/>
              </a:solidFill>
            </a:rPr>
            <a:t>Min Norms/Stds</a:t>
          </a:r>
          <a:endParaRPr lang="en-ZA" sz="1100" b="1" kern="1200" dirty="0" smtClean="0">
            <a:solidFill>
              <a:srgbClr val="FFFF00"/>
            </a:solidFill>
          </a:endParaRPr>
        </a:p>
        <a:p>
          <a:pPr lvl="0" algn="ctr" defTabSz="488950">
            <a:lnSpc>
              <a:spcPct val="90000"/>
            </a:lnSpc>
            <a:spcBef>
              <a:spcPct val="0"/>
            </a:spcBef>
            <a:spcAft>
              <a:spcPct val="35000"/>
            </a:spcAft>
          </a:pPr>
          <a:r>
            <a:rPr lang="en-ZA" sz="1000" kern="1200" dirty="0" smtClean="0"/>
            <a:t>- Eradicating infrastructure backlogs &amp; providing basics (and then non-basics)</a:t>
          </a:r>
        </a:p>
        <a:p>
          <a:pPr lvl="0" algn="ctr" defTabSz="488950">
            <a:lnSpc>
              <a:spcPct val="90000"/>
            </a:lnSpc>
            <a:spcBef>
              <a:spcPct val="0"/>
            </a:spcBef>
            <a:spcAft>
              <a:spcPct val="35000"/>
            </a:spcAft>
          </a:pPr>
          <a:r>
            <a:rPr lang="en-ZA" sz="1000" kern="1200" dirty="0" smtClean="0"/>
            <a:t>- Legal implications of MN&amp;S (provinces held to </a:t>
          </a:r>
          <a:r>
            <a:rPr lang="en-ZA" sz="1000" kern="1200" dirty="0" err="1" smtClean="0"/>
            <a:t>acc</a:t>
          </a:r>
          <a:r>
            <a:rPr lang="en-ZA" sz="1000" kern="1200" dirty="0" smtClean="0"/>
            <a:t>)</a:t>
          </a:r>
          <a:endParaRPr lang="en-ZA" sz="1000" kern="1200" dirty="0"/>
        </a:p>
      </dsp:txBody>
      <dsp:txXfrm>
        <a:off x="5585600" y="2915254"/>
        <a:ext cx="1576823" cy="1576823"/>
      </dsp:txXfrm>
    </dsp:sp>
    <dsp:sp modelId="{A08C8600-5E55-4248-B08C-EE1FD83C8701}">
      <dsp:nvSpPr>
        <dsp:cNvPr id="0" name=""/>
        <dsp:cNvSpPr/>
      </dsp:nvSpPr>
      <dsp:spPr>
        <a:xfrm rot="3857143">
          <a:off x="4187473" y="4225324"/>
          <a:ext cx="788028" cy="34881"/>
        </a:xfrm>
        <a:custGeom>
          <a:avLst/>
          <a:gdLst/>
          <a:ahLst/>
          <a:cxnLst/>
          <a:rect l="0" t="0" r="0" b="0"/>
          <a:pathLst>
            <a:path>
              <a:moveTo>
                <a:pt x="0" y="17440"/>
              </a:moveTo>
              <a:lnTo>
                <a:pt x="788028" y="174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3857143">
        <a:off x="4561786" y="4223064"/>
        <a:ext cx="39401" cy="39401"/>
      </dsp:txXfrm>
    </dsp:sp>
    <dsp:sp modelId="{C4A4A127-EE84-452D-AE10-46CC321FE2A1}">
      <dsp:nvSpPr>
        <dsp:cNvPr id="0" name=""/>
        <dsp:cNvSpPr/>
      </dsp:nvSpPr>
      <dsp:spPr>
        <a:xfrm>
          <a:off x="4306111" y="4519682"/>
          <a:ext cx="1576823" cy="1576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b="1" kern="1200" dirty="0" smtClean="0">
              <a:solidFill>
                <a:srgbClr val="FFFF00"/>
              </a:solidFill>
            </a:rPr>
            <a:t>Teacher Salaries </a:t>
          </a:r>
        </a:p>
        <a:p>
          <a:pPr lvl="0" algn="ctr" defTabSz="466725">
            <a:lnSpc>
              <a:spcPct val="90000"/>
            </a:lnSpc>
            <a:spcBef>
              <a:spcPct val="0"/>
            </a:spcBef>
            <a:spcAft>
              <a:spcPct val="35000"/>
            </a:spcAft>
          </a:pPr>
          <a:r>
            <a:rPr lang="en-ZA" sz="1000" kern="1200" dirty="0" smtClean="0"/>
            <a:t>– Make up 80% of </a:t>
          </a:r>
          <a:r>
            <a:rPr lang="en-ZA" sz="1000" kern="1200" dirty="0" err="1" smtClean="0"/>
            <a:t>Educ</a:t>
          </a:r>
          <a:r>
            <a:rPr lang="en-ZA" sz="1000" kern="1200" dirty="0" smtClean="0"/>
            <a:t> </a:t>
          </a:r>
          <a:r>
            <a:rPr lang="en-ZA" sz="1000" kern="1200" dirty="0" err="1" smtClean="0"/>
            <a:t>Exp</a:t>
          </a:r>
          <a:r>
            <a:rPr lang="en-ZA" sz="1000" kern="1200" dirty="0" smtClean="0"/>
            <a:t> </a:t>
          </a:r>
          <a:r>
            <a:rPr lang="en-ZA" sz="1000" kern="1200" dirty="0" err="1" smtClean="0"/>
            <a:t>ating</a:t>
          </a:r>
          <a:r>
            <a:rPr lang="en-ZA" sz="1000" kern="1200" dirty="0" smtClean="0"/>
            <a:t> infrastructure backlogs</a:t>
          </a:r>
        </a:p>
        <a:p>
          <a:pPr lvl="0" algn="ctr" defTabSz="466725">
            <a:lnSpc>
              <a:spcPct val="90000"/>
            </a:lnSpc>
            <a:spcBef>
              <a:spcPct val="0"/>
            </a:spcBef>
            <a:spcAft>
              <a:spcPct val="35000"/>
            </a:spcAft>
          </a:pPr>
          <a:r>
            <a:rPr lang="en-ZA" sz="1000" kern="1200" dirty="0" smtClean="0"/>
            <a:t>- Legal implications of MN&amp;S (provinces held to </a:t>
          </a:r>
          <a:r>
            <a:rPr lang="en-ZA" sz="1000" kern="1200" dirty="0" err="1" smtClean="0"/>
            <a:t>acc</a:t>
          </a:r>
          <a:r>
            <a:rPr lang="en-ZA" sz="1000" kern="1200" dirty="0" smtClean="0"/>
            <a:t>)</a:t>
          </a:r>
          <a:endParaRPr lang="en-ZA" sz="1000" kern="1200" dirty="0"/>
        </a:p>
      </dsp:txBody>
      <dsp:txXfrm>
        <a:off x="4306111" y="4519682"/>
        <a:ext cx="1576823" cy="1576823"/>
      </dsp:txXfrm>
    </dsp:sp>
    <dsp:sp modelId="{0892EC48-933E-47F6-B1BE-D6E2E880C609}">
      <dsp:nvSpPr>
        <dsp:cNvPr id="0" name=""/>
        <dsp:cNvSpPr/>
      </dsp:nvSpPr>
      <dsp:spPr>
        <a:xfrm rot="6942857">
          <a:off x="3161402" y="4225324"/>
          <a:ext cx="788028" cy="34881"/>
        </a:xfrm>
        <a:custGeom>
          <a:avLst/>
          <a:gdLst/>
          <a:ahLst/>
          <a:cxnLst/>
          <a:rect l="0" t="0" r="0" b="0"/>
          <a:pathLst>
            <a:path>
              <a:moveTo>
                <a:pt x="0" y="17440"/>
              </a:moveTo>
              <a:lnTo>
                <a:pt x="788028" y="174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6942857">
        <a:off x="3535716" y="4223064"/>
        <a:ext cx="39401" cy="39401"/>
      </dsp:txXfrm>
    </dsp:sp>
    <dsp:sp modelId="{A07D68AF-2A75-42AD-AA0A-6160893A8FAA}">
      <dsp:nvSpPr>
        <dsp:cNvPr id="0" name=""/>
        <dsp:cNvSpPr/>
      </dsp:nvSpPr>
      <dsp:spPr>
        <a:xfrm>
          <a:off x="2253969" y="4519682"/>
          <a:ext cx="1576823" cy="1576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b="1" kern="1200" dirty="0" smtClean="0">
              <a:solidFill>
                <a:srgbClr val="FFFF00"/>
              </a:solidFill>
            </a:rPr>
            <a:t>FP Numeracy &amp; literacy and ANAS</a:t>
          </a:r>
          <a:endParaRPr lang="en-ZA" sz="900" b="1" kern="1200" dirty="0" smtClean="0">
            <a:solidFill>
              <a:srgbClr val="FFFF00"/>
            </a:solidFill>
          </a:endParaRPr>
        </a:p>
        <a:p>
          <a:pPr lvl="0" algn="ctr" defTabSz="466725">
            <a:lnSpc>
              <a:spcPct val="90000"/>
            </a:lnSpc>
            <a:spcBef>
              <a:spcPct val="0"/>
            </a:spcBef>
            <a:spcAft>
              <a:spcPct val="35000"/>
            </a:spcAft>
          </a:pPr>
          <a:r>
            <a:rPr lang="en-ZA" sz="900" kern="1200" dirty="0" smtClean="0"/>
            <a:t>- Ensuring they are comparable across years</a:t>
          </a:r>
        </a:p>
        <a:p>
          <a:pPr lvl="0" algn="ctr" defTabSz="466725">
            <a:lnSpc>
              <a:spcPct val="90000"/>
            </a:lnSpc>
            <a:spcBef>
              <a:spcPct val="0"/>
            </a:spcBef>
            <a:spcAft>
              <a:spcPct val="35000"/>
            </a:spcAft>
          </a:pPr>
          <a:r>
            <a:rPr lang="en-ZA" sz="900" kern="1200" dirty="0" smtClean="0"/>
            <a:t>- Using them to raise numeracy &amp; literacy outcomes</a:t>
          </a:r>
        </a:p>
        <a:p>
          <a:pPr lvl="0" algn="ctr" defTabSz="466725">
            <a:lnSpc>
              <a:spcPct val="90000"/>
            </a:lnSpc>
            <a:spcBef>
              <a:spcPct val="0"/>
            </a:spcBef>
            <a:spcAft>
              <a:spcPct val="35000"/>
            </a:spcAft>
          </a:pPr>
          <a:r>
            <a:rPr lang="en-ZA" sz="900" kern="1200" dirty="0" smtClean="0"/>
            <a:t>-</a:t>
          </a:r>
          <a:endParaRPr lang="en-ZA" sz="900" kern="1200" dirty="0"/>
        </a:p>
      </dsp:txBody>
      <dsp:txXfrm>
        <a:off x="2253969" y="4519682"/>
        <a:ext cx="1576823" cy="1576823"/>
      </dsp:txXfrm>
    </dsp:sp>
    <dsp:sp modelId="{31A41989-BEA2-4558-88DF-18E6FF2A4CEE}">
      <dsp:nvSpPr>
        <dsp:cNvPr id="0" name=""/>
        <dsp:cNvSpPr/>
      </dsp:nvSpPr>
      <dsp:spPr>
        <a:xfrm rot="10028571">
          <a:off x="2521658" y="3423110"/>
          <a:ext cx="788028" cy="34881"/>
        </a:xfrm>
        <a:custGeom>
          <a:avLst/>
          <a:gdLst/>
          <a:ahLst/>
          <a:cxnLst/>
          <a:rect l="0" t="0" r="0" b="0"/>
          <a:pathLst>
            <a:path>
              <a:moveTo>
                <a:pt x="0" y="17440"/>
              </a:moveTo>
              <a:lnTo>
                <a:pt x="788028" y="174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028571">
        <a:off x="2895971" y="3420850"/>
        <a:ext cx="39401" cy="39401"/>
      </dsp:txXfrm>
    </dsp:sp>
    <dsp:sp modelId="{042CDF1E-0E2C-483C-956E-D70585AF03D1}">
      <dsp:nvSpPr>
        <dsp:cNvPr id="0" name=""/>
        <dsp:cNvSpPr/>
      </dsp:nvSpPr>
      <dsp:spPr>
        <a:xfrm>
          <a:off x="974480" y="2915254"/>
          <a:ext cx="1576823" cy="1576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rgbClr val="FFFF00"/>
              </a:solidFill>
            </a:rPr>
            <a:t>Elections &amp; Relations with teacher unions</a:t>
          </a:r>
        </a:p>
        <a:p>
          <a:pPr lvl="0" algn="ctr" defTabSz="444500">
            <a:lnSpc>
              <a:spcPct val="90000"/>
            </a:lnSpc>
            <a:spcBef>
              <a:spcPct val="0"/>
            </a:spcBef>
            <a:spcAft>
              <a:spcPct val="35000"/>
            </a:spcAft>
          </a:pPr>
          <a:r>
            <a:rPr lang="en-ZA" sz="800" kern="1200" dirty="0" smtClean="0">
              <a:solidFill>
                <a:schemeClr val="bg1"/>
              </a:solidFill>
            </a:rPr>
            <a:t>- Teacher unions (</a:t>
          </a:r>
          <a:r>
            <a:rPr lang="en-ZA" sz="800" kern="1200" dirty="0" err="1" smtClean="0">
              <a:solidFill>
                <a:schemeClr val="bg1"/>
              </a:solidFill>
            </a:rPr>
            <a:t>esp</a:t>
          </a:r>
          <a:r>
            <a:rPr lang="en-ZA" sz="800" kern="1200" dirty="0" smtClean="0">
              <a:solidFill>
                <a:schemeClr val="bg1"/>
              </a:solidFill>
            </a:rPr>
            <a:t> SADTU) wield considerable power)</a:t>
          </a:r>
        </a:p>
        <a:p>
          <a:pPr lvl="0" algn="ctr" defTabSz="444500">
            <a:lnSpc>
              <a:spcPct val="90000"/>
            </a:lnSpc>
            <a:spcBef>
              <a:spcPct val="0"/>
            </a:spcBef>
            <a:spcAft>
              <a:spcPct val="35000"/>
            </a:spcAft>
          </a:pPr>
          <a:r>
            <a:rPr lang="en-ZA" sz="800" kern="1200" dirty="0" smtClean="0">
              <a:solidFill>
                <a:schemeClr val="bg1"/>
              </a:solidFill>
            </a:rPr>
            <a:t>-Appointments (DBE/district/principal/teacher) politicised, competence not primary concern</a:t>
          </a:r>
        </a:p>
        <a:p>
          <a:pPr lvl="0" algn="ctr" defTabSz="444500">
            <a:lnSpc>
              <a:spcPct val="90000"/>
            </a:lnSpc>
            <a:spcBef>
              <a:spcPct val="0"/>
            </a:spcBef>
            <a:spcAft>
              <a:spcPct val="35000"/>
            </a:spcAft>
          </a:pPr>
          <a:endParaRPr lang="en-ZA" sz="1200" kern="1200" dirty="0">
            <a:solidFill>
              <a:srgbClr val="FFFF00"/>
            </a:solidFill>
          </a:endParaRPr>
        </a:p>
      </dsp:txBody>
      <dsp:txXfrm>
        <a:off x="974480" y="2915254"/>
        <a:ext cx="1576823" cy="1576823"/>
      </dsp:txXfrm>
    </dsp:sp>
    <dsp:sp modelId="{60E847D8-B202-3F49-9037-266D3EB244D0}">
      <dsp:nvSpPr>
        <dsp:cNvPr id="0" name=""/>
        <dsp:cNvSpPr/>
      </dsp:nvSpPr>
      <dsp:spPr>
        <a:xfrm rot="13114286">
          <a:off x="2749980" y="2422765"/>
          <a:ext cx="788028" cy="34881"/>
        </a:xfrm>
        <a:custGeom>
          <a:avLst/>
          <a:gdLst/>
          <a:ahLst/>
          <a:cxnLst/>
          <a:rect l="0" t="0" r="0" b="0"/>
          <a:pathLst>
            <a:path>
              <a:moveTo>
                <a:pt x="0" y="17440"/>
              </a:moveTo>
              <a:lnTo>
                <a:pt x="788028" y="174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3114286">
        <a:off x="3124293" y="2420505"/>
        <a:ext cx="39401" cy="39401"/>
      </dsp:txXfrm>
    </dsp:sp>
    <dsp:sp modelId="{81706860-0023-C940-B645-D5CE6D797A7F}">
      <dsp:nvSpPr>
        <dsp:cNvPr id="0" name=""/>
        <dsp:cNvSpPr/>
      </dsp:nvSpPr>
      <dsp:spPr>
        <a:xfrm>
          <a:off x="1431125" y="914564"/>
          <a:ext cx="1576823" cy="1576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b="1" kern="1200" dirty="0" smtClean="0">
              <a:solidFill>
                <a:srgbClr val="FFFF00"/>
              </a:solidFill>
            </a:rPr>
            <a:t>Post-provisioning</a:t>
          </a:r>
        </a:p>
        <a:p>
          <a:pPr lvl="0" algn="ctr" defTabSz="400050">
            <a:lnSpc>
              <a:spcPct val="90000"/>
            </a:lnSpc>
            <a:spcBef>
              <a:spcPct val="0"/>
            </a:spcBef>
            <a:spcAft>
              <a:spcPct val="35000"/>
            </a:spcAft>
          </a:pPr>
          <a:r>
            <a:rPr lang="en-ZA" sz="900" kern="1200" dirty="0" smtClean="0">
              <a:solidFill>
                <a:schemeClr val="bg1"/>
              </a:solidFill>
            </a:rPr>
            <a:t>- Ghost teachers</a:t>
          </a:r>
        </a:p>
        <a:p>
          <a:pPr lvl="0" algn="ctr" defTabSz="400050">
            <a:lnSpc>
              <a:spcPct val="90000"/>
            </a:lnSpc>
            <a:spcBef>
              <a:spcPct val="0"/>
            </a:spcBef>
            <a:spcAft>
              <a:spcPct val="35000"/>
            </a:spcAft>
          </a:pPr>
          <a:r>
            <a:rPr lang="en-ZA" sz="900" kern="1200" dirty="0" smtClean="0">
              <a:solidFill>
                <a:schemeClr val="bg1"/>
              </a:solidFill>
            </a:rPr>
            <a:t>-Over/under supply in certain schools (esp ECA)</a:t>
          </a:r>
        </a:p>
        <a:p>
          <a:pPr lvl="0" algn="ctr" defTabSz="400050">
            <a:lnSpc>
              <a:spcPct val="90000"/>
            </a:lnSpc>
            <a:spcBef>
              <a:spcPct val="0"/>
            </a:spcBef>
            <a:spcAft>
              <a:spcPct val="35000"/>
            </a:spcAft>
          </a:pPr>
          <a:r>
            <a:rPr lang="en-ZA" sz="900" kern="1200" dirty="0" smtClean="0">
              <a:solidFill>
                <a:schemeClr val="bg1"/>
              </a:solidFill>
            </a:rPr>
            <a:t>-limiting the salary bill</a:t>
          </a:r>
        </a:p>
        <a:p>
          <a:pPr lvl="0" algn="ctr" defTabSz="400050">
            <a:lnSpc>
              <a:spcPct val="90000"/>
            </a:lnSpc>
            <a:spcBef>
              <a:spcPct val="0"/>
            </a:spcBef>
            <a:spcAft>
              <a:spcPct val="35000"/>
            </a:spcAft>
          </a:pPr>
          <a:endParaRPr lang="en-US" sz="900" kern="1200" dirty="0"/>
        </a:p>
      </dsp:txBody>
      <dsp:txXfrm>
        <a:off x="1431125" y="914564"/>
        <a:ext cx="1576823" cy="157682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F61DF9-2290-435F-99ED-4383C002E642}">
      <dsp:nvSpPr>
        <dsp:cNvPr id="0" name=""/>
        <dsp:cNvSpPr/>
      </dsp:nvSpPr>
      <dsp:spPr>
        <a:xfrm>
          <a:off x="1656184" y="1620180"/>
          <a:ext cx="1980219" cy="1980219"/>
        </a:xfrm>
        <a:prstGeom prst="gear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smtClean="0"/>
            <a:t>3) Holding accountable</a:t>
          </a:r>
          <a:endParaRPr lang="en-ZA" sz="1600" b="1" kern="1200" dirty="0"/>
        </a:p>
      </dsp:txBody>
      <dsp:txXfrm>
        <a:off x="1656184" y="1620180"/>
        <a:ext cx="1980219" cy="1980219"/>
      </dsp:txXfrm>
    </dsp:sp>
    <dsp:sp modelId="{1E446F85-7056-4EB8-ADCC-D9EA52599DC3}">
      <dsp:nvSpPr>
        <dsp:cNvPr id="0" name=""/>
        <dsp:cNvSpPr/>
      </dsp:nvSpPr>
      <dsp:spPr>
        <a:xfrm>
          <a:off x="504056" y="1152128"/>
          <a:ext cx="1440160" cy="1440160"/>
        </a:xfrm>
        <a:prstGeom prst="gear6">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t>2) Measuring achievement</a:t>
          </a:r>
          <a:endParaRPr lang="en-ZA" sz="1000" kern="1200" dirty="0"/>
        </a:p>
      </dsp:txBody>
      <dsp:txXfrm>
        <a:off x="504056" y="1152128"/>
        <a:ext cx="1440160" cy="1440160"/>
      </dsp:txXfrm>
    </dsp:sp>
    <dsp:sp modelId="{3AD1B559-2D50-460D-8E8F-419A7CB078EE}">
      <dsp:nvSpPr>
        <dsp:cNvPr id="0" name=""/>
        <dsp:cNvSpPr/>
      </dsp:nvSpPr>
      <dsp:spPr>
        <a:xfrm rot="20700000">
          <a:off x="1310692" y="158564"/>
          <a:ext cx="1411062" cy="1411062"/>
        </a:xfrm>
        <a:prstGeom prst="gear6">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kern="1200" dirty="0" smtClean="0"/>
            <a:t>1) Setting standards</a:t>
          </a:r>
          <a:endParaRPr lang="en-ZA" sz="1200" kern="1200" dirty="0"/>
        </a:p>
      </dsp:txBody>
      <dsp:txXfrm>
        <a:off x="1620180" y="468052"/>
        <a:ext cx="792087" cy="792087"/>
      </dsp:txXfrm>
    </dsp:sp>
    <dsp:sp modelId="{59DB91FF-8856-40C4-8DD9-453DD8EE423D}">
      <dsp:nvSpPr>
        <dsp:cNvPr id="0" name=""/>
        <dsp:cNvSpPr/>
      </dsp:nvSpPr>
      <dsp:spPr>
        <a:xfrm>
          <a:off x="1497508" y="1324996"/>
          <a:ext cx="2534681" cy="2534681"/>
        </a:xfrm>
        <a:prstGeom prst="circularArrow">
          <a:avLst>
            <a:gd name="adj1" fmla="val 4687"/>
            <a:gd name="adj2" fmla="val 299029"/>
            <a:gd name="adj3" fmla="val 2500248"/>
            <a:gd name="adj4" fmla="val 15896002"/>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6526A1-AD82-46A2-AC8C-B42D1F5217ED}">
      <dsp:nvSpPr>
        <dsp:cNvPr id="0" name=""/>
        <dsp:cNvSpPr/>
      </dsp:nvSpPr>
      <dsp:spPr>
        <a:xfrm>
          <a:off x="249006" y="836023"/>
          <a:ext cx="1841604" cy="1841604"/>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716CFE-04DB-4A1A-B650-87D4A83D0BBF}">
      <dsp:nvSpPr>
        <dsp:cNvPr id="0" name=""/>
        <dsp:cNvSpPr/>
      </dsp:nvSpPr>
      <dsp:spPr>
        <a:xfrm>
          <a:off x="984299" y="-147962"/>
          <a:ext cx="1985620" cy="1985620"/>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0.09051</cdr:x>
      <cdr:y>0.70905</cdr:y>
    </cdr:from>
    <cdr:to>
      <cdr:x>0.20075</cdr:x>
      <cdr:y>0.75633</cdr:y>
    </cdr:to>
    <cdr:sp macro="" textlink="">
      <cdr:nvSpPr>
        <cdr:cNvPr id="2" name="TextBox 1"/>
        <cdr:cNvSpPr txBox="1"/>
      </cdr:nvSpPr>
      <cdr:spPr>
        <a:xfrm xmlns:a="http://schemas.openxmlformats.org/drawingml/2006/main">
          <a:off x="827584" y="4320480"/>
          <a:ext cx="1008113" cy="288060"/>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ZA" sz="1200" b="1" dirty="0"/>
            <a:t>No schooling</a:t>
          </a:r>
        </a:p>
      </cdr:txBody>
    </cdr:sp>
  </cdr:relSizeAnchor>
  <cdr:relSizeAnchor xmlns:cdr="http://schemas.openxmlformats.org/drawingml/2006/chartDrawing">
    <cdr:from>
      <cdr:x>0.08263</cdr:x>
      <cdr:y>0.44907</cdr:y>
    </cdr:from>
    <cdr:to>
      <cdr:x>0.22438</cdr:x>
      <cdr:y>0.49633</cdr:y>
    </cdr:to>
    <cdr:sp macro="" textlink="">
      <cdr:nvSpPr>
        <cdr:cNvPr id="3" name="TextBox 2"/>
        <cdr:cNvSpPr txBox="1"/>
      </cdr:nvSpPr>
      <cdr:spPr>
        <a:xfrm xmlns:a="http://schemas.openxmlformats.org/drawingml/2006/main">
          <a:off x="755576" y="2736304"/>
          <a:ext cx="1296156" cy="28801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ZA" sz="1400" b="1" dirty="0"/>
            <a:t>Some primary</a:t>
          </a:r>
        </a:p>
      </cdr:txBody>
    </cdr:sp>
  </cdr:relSizeAnchor>
  <cdr:relSizeAnchor xmlns:cdr="http://schemas.openxmlformats.org/drawingml/2006/chartDrawing">
    <cdr:from>
      <cdr:x>0.07607</cdr:x>
      <cdr:y>0.3496</cdr:y>
    </cdr:from>
    <cdr:to>
      <cdr:x>0.25719</cdr:x>
      <cdr:y>0.39687</cdr:y>
    </cdr:to>
    <cdr:sp macro="" textlink="">
      <cdr:nvSpPr>
        <cdr:cNvPr id="4" name="TextBox 3"/>
        <cdr:cNvSpPr txBox="1"/>
      </cdr:nvSpPr>
      <cdr:spPr>
        <a:xfrm xmlns:a="http://schemas.openxmlformats.org/drawingml/2006/main" rot="480623">
          <a:off x="695559" y="2130213"/>
          <a:ext cx="1656145" cy="28805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ZA" sz="1400" b="1" dirty="0"/>
            <a:t>Primary completed</a:t>
          </a:r>
        </a:p>
      </cdr:txBody>
    </cdr:sp>
  </cdr:relSizeAnchor>
  <cdr:relSizeAnchor xmlns:cdr="http://schemas.openxmlformats.org/drawingml/2006/chartDrawing">
    <cdr:from>
      <cdr:x>0.08263</cdr:x>
      <cdr:y>0.24817</cdr:y>
    </cdr:from>
    <cdr:to>
      <cdr:x>0.24777</cdr:x>
      <cdr:y>0.29492</cdr:y>
    </cdr:to>
    <cdr:sp macro="" textlink="">
      <cdr:nvSpPr>
        <cdr:cNvPr id="5" name="TextBox 4"/>
        <cdr:cNvSpPr txBox="1"/>
      </cdr:nvSpPr>
      <cdr:spPr>
        <a:xfrm xmlns:a="http://schemas.openxmlformats.org/drawingml/2006/main">
          <a:off x="755576" y="1512168"/>
          <a:ext cx="1510022" cy="284849"/>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ZA" sz="1400" b="1" dirty="0"/>
            <a:t>Some </a:t>
          </a:r>
          <a:r>
            <a:rPr lang="en-ZA" sz="1400" b="1" dirty="0" smtClean="0"/>
            <a:t>secondary</a:t>
          </a:r>
          <a:endParaRPr lang="en-ZA" sz="1400" b="1" dirty="0"/>
        </a:p>
      </cdr:txBody>
    </cdr:sp>
  </cdr:relSizeAnchor>
  <cdr:relSizeAnchor xmlns:cdr="http://schemas.openxmlformats.org/drawingml/2006/chartDrawing">
    <cdr:from>
      <cdr:x>0.08263</cdr:x>
      <cdr:y>0.10636</cdr:y>
    </cdr:from>
    <cdr:to>
      <cdr:x>0.16325</cdr:x>
      <cdr:y>0.15766</cdr:y>
    </cdr:to>
    <cdr:sp macro="" textlink="">
      <cdr:nvSpPr>
        <cdr:cNvPr id="6" name="TextBox 5"/>
        <cdr:cNvSpPr txBox="1"/>
      </cdr:nvSpPr>
      <cdr:spPr>
        <a:xfrm xmlns:a="http://schemas.openxmlformats.org/drawingml/2006/main">
          <a:off x="755576" y="648072"/>
          <a:ext cx="737212" cy="31261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ZA" sz="1400" b="1" dirty="0"/>
            <a:t>Matric</a:t>
          </a:r>
        </a:p>
      </cdr:txBody>
    </cdr:sp>
  </cdr:relSizeAnchor>
  <cdr:relSizeAnchor xmlns:cdr="http://schemas.openxmlformats.org/drawingml/2006/chartDrawing">
    <cdr:from>
      <cdr:x>0.08263</cdr:x>
      <cdr:y>0.04727</cdr:y>
    </cdr:from>
    <cdr:to>
      <cdr:x>0.21352</cdr:x>
      <cdr:y>0.09796</cdr:y>
    </cdr:to>
    <cdr:sp macro="" textlink="">
      <cdr:nvSpPr>
        <cdr:cNvPr id="7" name="TextBox 6"/>
        <cdr:cNvSpPr txBox="1"/>
      </cdr:nvSpPr>
      <cdr:spPr>
        <a:xfrm xmlns:a="http://schemas.openxmlformats.org/drawingml/2006/main">
          <a:off x="755576" y="288032"/>
          <a:ext cx="1196836" cy="308890"/>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ZA" sz="1400" b="1" dirty="0">
              <a:solidFill>
                <a:schemeClr val="bg1"/>
              </a:solidFill>
            </a:rPr>
            <a:t>Some tertiary</a:t>
          </a:r>
        </a:p>
      </cdr:txBody>
    </cdr:sp>
  </cdr:relSizeAnchor>
  <cdr:relSizeAnchor xmlns:cdr="http://schemas.openxmlformats.org/drawingml/2006/chartDrawing">
    <cdr:from>
      <cdr:x>0.08263</cdr:x>
      <cdr:y>0.01182</cdr:y>
    </cdr:from>
    <cdr:to>
      <cdr:x>0.17713</cdr:x>
      <cdr:y>0.05909</cdr:y>
    </cdr:to>
    <cdr:sp macro="" textlink="">
      <cdr:nvSpPr>
        <cdr:cNvPr id="8" name="TextBox 7"/>
        <cdr:cNvSpPr txBox="1"/>
      </cdr:nvSpPr>
      <cdr:spPr>
        <a:xfrm xmlns:a="http://schemas.openxmlformats.org/drawingml/2006/main">
          <a:off x="755576" y="72008"/>
          <a:ext cx="864063" cy="288032"/>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ZA" sz="1400" b="1" dirty="0"/>
            <a:t>Degree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1A9EE6-840C-4E36-8C26-9832475FBA16}" type="datetimeFigureOut">
              <a:rPr lang="en-ZA" smtClean="0"/>
              <a:pPr/>
              <a:t>2015/04/04</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F658F-0565-4476-B536-B073C2157F10}" type="slidenum">
              <a:rPr lang="en-ZA" smtClean="0"/>
              <a:pPr/>
              <a:t>‹#›</a:t>
            </a:fld>
            <a:endParaRPr lang="en-ZA"/>
          </a:p>
        </p:txBody>
      </p:sp>
    </p:spTree>
    <p:extLst>
      <p:ext uri="{BB962C8B-B14F-4D97-AF65-F5344CB8AC3E}">
        <p14:creationId xmlns:p14="http://schemas.microsoft.com/office/powerpoint/2010/main" xmlns="" val="1204980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1</a:t>
            </a:fld>
            <a:endParaRPr lang="en-ZA"/>
          </a:p>
        </p:txBody>
      </p:sp>
    </p:spTree>
    <p:extLst>
      <p:ext uri="{BB962C8B-B14F-4D97-AF65-F5344CB8AC3E}">
        <p14:creationId xmlns:p14="http://schemas.microsoft.com/office/powerpoint/2010/main" xmlns="" val="4051636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26F58E4-474C-4348-97D2-63A76F239AAB}" type="slidenum">
              <a:rPr lang="en-ZA" smtClean="0"/>
              <a:pPr/>
              <a:t>11</a:t>
            </a:fld>
            <a:endParaRPr lang="en-ZA"/>
          </a:p>
        </p:txBody>
      </p:sp>
    </p:spTree>
    <p:extLst>
      <p:ext uri="{BB962C8B-B14F-4D97-AF65-F5344CB8AC3E}">
        <p14:creationId xmlns:p14="http://schemas.microsoft.com/office/powerpoint/2010/main" xmlns="" val="418374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13</a:t>
            </a:fld>
            <a:endParaRPr lang="en-ZA"/>
          </a:p>
        </p:txBody>
      </p:sp>
    </p:spTree>
    <p:extLst>
      <p:ext uri="{BB962C8B-B14F-4D97-AF65-F5344CB8AC3E}">
        <p14:creationId xmlns:p14="http://schemas.microsoft.com/office/powerpoint/2010/main" xmlns="" val="3804657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http://ijr.org.za/publications/pdfs/TA%202013%20text%20and%20cover%20web.pdf </a:t>
            </a:r>
            <a:endParaRPr lang="en-US"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14</a:t>
            </a:fld>
            <a:endParaRPr lang="en-ZA"/>
          </a:p>
        </p:txBody>
      </p:sp>
    </p:spTree>
    <p:extLst>
      <p:ext uri="{BB962C8B-B14F-4D97-AF65-F5344CB8AC3E}">
        <p14:creationId xmlns:p14="http://schemas.microsoft.com/office/powerpoint/2010/main" xmlns="" val="872236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15</a:t>
            </a:fld>
            <a:endParaRPr lang="en-ZA"/>
          </a:p>
        </p:txBody>
      </p:sp>
    </p:spTree>
    <p:extLst>
      <p:ext uri="{BB962C8B-B14F-4D97-AF65-F5344CB8AC3E}">
        <p14:creationId xmlns:p14="http://schemas.microsoft.com/office/powerpoint/2010/main" xmlns="" val="161663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16</a:t>
            </a:fld>
            <a:endParaRPr lang="en-ZA"/>
          </a:p>
        </p:txBody>
      </p:sp>
    </p:spTree>
    <p:extLst>
      <p:ext uri="{BB962C8B-B14F-4D97-AF65-F5344CB8AC3E}">
        <p14:creationId xmlns:p14="http://schemas.microsoft.com/office/powerpoint/2010/main" xmlns="" val="129496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17</a:t>
            </a:fld>
            <a:endParaRPr lang="en-ZA"/>
          </a:p>
        </p:txBody>
      </p:sp>
    </p:spTree>
    <p:extLst>
      <p:ext uri="{BB962C8B-B14F-4D97-AF65-F5344CB8AC3E}">
        <p14:creationId xmlns:p14="http://schemas.microsoft.com/office/powerpoint/2010/main" xmlns="" val="157339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18</a:t>
            </a:fld>
            <a:endParaRPr lang="en-ZA"/>
          </a:p>
        </p:txBody>
      </p:sp>
    </p:spTree>
    <p:extLst>
      <p:ext uri="{BB962C8B-B14F-4D97-AF65-F5344CB8AC3E}">
        <p14:creationId xmlns:p14="http://schemas.microsoft.com/office/powerpoint/2010/main" xmlns="" val="779572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19</a:t>
            </a:fld>
            <a:endParaRPr lang="en-ZA"/>
          </a:p>
        </p:txBody>
      </p:sp>
    </p:spTree>
    <p:extLst>
      <p:ext uri="{BB962C8B-B14F-4D97-AF65-F5344CB8AC3E}">
        <p14:creationId xmlns:p14="http://schemas.microsoft.com/office/powerpoint/2010/main" xmlns="" val="2629332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http://ijr.org.za/publications/pdfs/TA%202013%20text%20and%20cover%20web.pdf</a:t>
            </a:r>
            <a:endParaRPr lang="en-ZA"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20</a:t>
            </a:fld>
            <a:endParaRPr lang="en-ZA"/>
          </a:p>
        </p:txBody>
      </p:sp>
    </p:spTree>
    <p:extLst>
      <p:ext uri="{BB962C8B-B14F-4D97-AF65-F5344CB8AC3E}">
        <p14:creationId xmlns:p14="http://schemas.microsoft.com/office/powerpoint/2010/main" xmlns="" val="2629332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22</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2</a:t>
            </a:fld>
            <a:endParaRPr lang="en-ZA"/>
          </a:p>
        </p:txBody>
      </p:sp>
    </p:spTree>
    <p:extLst>
      <p:ext uri="{BB962C8B-B14F-4D97-AF65-F5344CB8AC3E}">
        <p14:creationId xmlns:p14="http://schemas.microsoft.com/office/powerpoint/2010/main" xmlns="" val="2052300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23</a:t>
            </a:fld>
            <a:endParaRPr lang="en-ZA"/>
          </a:p>
        </p:txBody>
      </p:sp>
    </p:spTree>
    <p:extLst>
      <p:ext uri="{BB962C8B-B14F-4D97-AF65-F5344CB8AC3E}">
        <p14:creationId xmlns:p14="http://schemas.microsoft.com/office/powerpoint/2010/main" xmlns="" val="1398687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24</a:t>
            </a:fld>
            <a:endParaRPr lang="en-ZA"/>
          </a:p>
        </p:txBody>
      </p:sp>
    </p:spTree>
    <p:extLst>
      <p:ext uri="{BB962C8B-B14F-4D97-AF65-F5344CB8AC3E}">
        <p14:creationId xmlns:p14="http://schemas.microsoft.com/office/powerpoint/2010/main" xmlns="" val="3955777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26</a:t>
            </a:fld>
            <a:endParaRPr lang="en-ZA"/>
          </a:p>
        </p:txBody>
      </p:sp>
    </p:spTree>
    <p:extLst>
      <p:ext uri="{BB962C8B-B14F-4D97-AF65-F5344CB8AC3E}">
        <p14:creationId xmlns:p14="http://schemas.microsoft.com/office/powerpoint/2010/main" xmlns="" val="2079911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27</a:t>
            </a:fld>
            <a:endParaRPr lang="en-ZA"/>
          </a:p>
        </p:txBody>
      </p:sp>
    </p:spTree>
    <p:extLst>
      <p:ext uri="{BB962C8B-B14F-4D97-AF65-F5344CB8AC3E}">
        <p14:creationId xmlns:p14="http://schemas.microsoft.com/office/powerpoint/2010/main" xmlns="" val="460316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28</a:t>
            </a:fld>
            <a:endParaRPr lang="en-ZA"/>
          </a:p>
        </p:txBody>
      </p:sp>
    </p:spTree>
    <p:extLst>
      <p:ext uri="{BB962C8B-B14F-4D97-AF65-F5344CB8AC3E}">
        <p14:creationId xmlns:p14="http://schemas.microsoft.com/office/powerpoint/2010/main" xmlns="" val="1434167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29</a:t>
            </a:fld>
            <a:endParaRPr lang="en-ZA"/>
          </a:p>
        </p:txBody>
      </p:sp>
    </p:spTree>
    <p:extLst>
      <p:ext uri="{BB962C8B-B14F-4D97-AF65-F5344CB8AC3E}">
        <p14:creationId xmlns:p14="http://schemas.microsoft.com/office/powerpoint/2010/main" xmlns="" val="1909139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30</a:t>
            </a:fld>
            <a:endParaRPr lang="en-ZA"/>
          </a:p>
        </p:txBody>
      </p:sp>
    </p:spTree>
    <p:extLst>
      <p:ext uri="{BB962C8B-B14F-4D97-AF65-F5344CB8AC3E}">
        <p14:creationId xmlns:p14="http://schemas.microsoft.com/office/powerpoint/2010/main" xmlns="" val="3643732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err="1" smtClean="0">
                <a:solidFill>
                  <a:schemeClr val="tx1"/>
                </a:solidFill>
                <a:effectLst/>
                <a:latin typeface="+mn-lt"/>
                <a:ea typeface="+mn-ea"/>
                <a:cs typeface="+mn-cs"/>
              </a:rPr>
              <a:t>Hausmann</a:t>
            </a:r>
            <a:r>
              <a:rPr lang="en-ZA" sz="1200" kern="1200" dirty="0" smtClean="0">
                <a:solidFill>
                  <a:schemeClr val="tx1"/>
                </a:solidFill>
                <a:effectLst/>
                <a:latin typeface="+mn-lt"/>
                <a:ea typeface="+mn-ea"/>
                <a:cs typeface="+mn-cs"/>
              </a:rPr>
              <a:t>, R., Klinger, G., &amp; Wagner, R. (2008). Doing Growth Diagnostics in Practice: A '</a:t>
            </a:r>
            <a:r>
              <a:rPr lang="en-ZA" sz="1200" kern="1200" dirty="0" err="1" smtClean="0">
                <a:solidFill>
                  <a:schemeClr val="tx1"/>
                </a:solidFill>
                <a:effectLst/>
                <a:latin typeface="+mn-lt"/>
                <a:ea typeface="+mn-ea"/>
                <a:cs typeface="+mn-cs"/>
              </a:rPr>
              <a:t>Mindbook</a:t>
            </a:r>
            <a:r>
              <a:rPr lang="en-ZA" sz="1200" kern="1200" dirty="0" smtClean="0">
                <a:solidFill>
                  <a:schemeClr val="tx1"/>
                </a:solidFill>
                <a:effectLst/>
                <a:latin typeface="+mn-lt"/>
                <a:ea typeface="+mn-ea"/>
                <a:cs typeface="+mn-cs"/>
              </a:rPr>
              <a:t>'. </a:t>
            </a:r>
            <a:r>
              <a:rPr lang="en-ZA" sz="1200" i="1" kern="1200" dirty="0" smtClean="0">
                <a:solidFill>
                  <a:schemeClr val="tx1"/>
                </a:solidFill>
                <a:effectLst/>
                <a:latin typeface="+mn-lt"/>
                <a:ea typeface="+mn-ea"/>
                <a:cs typeface="+mn-cs"/>
              </a:rPr>
              <a:t>CID </a:t>
            </a:r>
            <a:r>
              <a:rPr lang="en-ZA" sz="1200" i="1" kern="1200" dirty="0" err="1" smtClean="0">
                <a:solidFill>
                  <a:schemeClr val="tx1"/>
                </a:solidFill>
                <a:effectLst/>
                <a:latin typeface="+mn-lt"/>
                <a:ea typeface="+mn-ea"/>
                <a:cs typeface="+mn-cs"/>
              </a:rPr>
              <a:t>Workinf</a:t>
            </a:r>
            <a:r>
              <a:rPr lang="en-ZA" sz="1200" i="1" kern="1200" dirty="0" smtClean="0">
                <a:solidFill>
                  <a:schemeClr val="tx1"/>
                </a:solidFill>
                <a:effectLst/>
                <a:latin typeface="+mn-lt"/>
                <a:ea typeface="+mn-ea"/>
                <a:cs typeface="+mn-cs"/>
              </a:rPr>
              <a:t> Paper No. 177</a:t>
            </a:r>
            <a:r>
              <a:rPr lang="en-ZA" sz="1200" kern="1200" dirty="0" smtClean="0">
                <a:solidFill>
                  <a:schemeClr val="tx1"/>
                </a:solidFill>
                <a:effectLst/>
                <a:latin typeface="+mn-lt"/>
                <a:ea typeface="+mn-ea"/>
                <a:cs typeface="+mn-cs"/>
              </a:rPr>
              <a:t>. </a:t>
            </a:r>
            <a:r>
              <a:rPr lang="en-ZA" sz="1200" kern="1200" dirty="0" err="1" smtClean="0">
                <a:solidFill>
                  <a:schemeClr val="tx1"/>
                </a:solidFill>
                <a:effectLst/>
                <a:latin typeface="+mn-lt"/>
                <a:ea typeface="+mn-ea"/>
                <a:cs typeface="+mn-cs"/>
              </a:rPr>
              <a:t>Center</a:t>
            </a:r>
            <a:r>
              <a:rPr lang="en-ZA" sz="1200" kern="1200" dirty="0" smtClean="0">
                <a:solidFill>
                  <a:schemeClr val="tx1"/>
                </a:solidFill>
                <a:effectLst/>
                <a:latin typeface="+mn-lt"/>
                <a:ea typeface="+mn-ea"/>
                <a:cs typeface="+mn-cs"/>
              </a:rPr>
              <a:t> for International Development at Harvard University.</a:t>
            </a:r>
          </a:p>
          <a:p>
            <a:endParaRPr lang="en-ZA"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31</a:t>
            </a:fld>
            <a:endParaRPr lang="en-ZA"/>
          </a:p>
        </p:txBody>
      </p:sp>
    </p:spTree>
    <p:extLst>
      <p:ext uri="{BB962C8B-B14F-4D97-AF65-F5344CB8AC3E}">
        <p14:creationId xmlns:p14="http://schemas.microsoft.com/office/powerpoint/2010/main" xmlns="" val="2436123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32</a:t>
            </a:fld>
            <a:endParaRPr lang="en-ZA"/>
          </a:p>
        </p:txBody>
      </p:sp>
    </p:spTree>
    <p:extLst>
      <p:ext uri="{BB962C8B-B14F-4D97-AF65-F5344CB8AC3E}">
        <p14:creationId xmlns:p14="http://schemas.microsoft.com/office/powerpoint/2010/main" xmlns="" val="2776780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319FBFF-7473-4DEA-B4DD-655F10FA4ACC}" type="slidenum">
              <a:rPr lang="en-US" smtClean="0"/>
              <a:pPr/>
              <a:t>37</a:t>
            </a:fld>
            <a:endParaRPr lang="en-US"/>
          </a:p>
        </p:txBody>
      </p:sp>
    </p:spTree>
    <p:extLst>
      <p:ext uri="{BB962C8B-B14F-4D97-AF65-F5344CB8AC3E}">
        <p14:creationId xmlns:p14="http://schemas.microsoft.com/office/powerpoint/2010/main" xmlns="" val="274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sources for the data:  the main one is the PSCBC – Public Service Co-</a:t>
            </a:r>
            <a:r>
              <a:rPr lang="en-US" dirty="0" err="1" smtClean="0"/>
              <a:t>ordinating</a:t>
            </a:r>
            <a:r>
              <a:rPr lang="en-US" dirty="0" smtClean="0"/>
              <a:t> Bargaining Council (this is the forum where all of the public sector unions, including educator unions, bargain with the State on matters of mutual interest) And secondly the ELRC – Education </a:t>
            </a:r>
            <a:r>
              <a:rPr lang="en-US" dirty="0" err="1" smtClean="0"/>
              <a:t>Labour</a:t>
            </a:r>
            <a:r>
              <a:rPr lang="en-US" dirty="0" smtClean="0"/>
              <a:t> Relations Council (this is specifically for educator unions and the DBE to negotiate on matters not part of the PSCBC).  Both conduct audits on an annual basis.  These are not without errors!  I tried to correct one or two of the significant figures and as indicated added in the </a:t>
            </a:r>
            <a:r>
              <a:rPr lang="en-US" dirty="0" err="1" smtClean="0"/>
              <a:t>Ind</a:t>
            </a:r>
            <a:r>
              <a:rPr lang="en-US" dirty="0" smtClean="0"/>
              <a:t> </a:t>
            </a:r>
            <a:r>
              <a:rPr lang="en-US" dirty="0" err="1" smtClean="0"/>
              <a:t>Sch</a:t>
            </a:r>
            <a:r>
              <a:rPr lang="en-US" dirty="0" smtClean="0"/>
              <a:t> and SGB members for NAPTOSA.  SAOU may have about 2000 such members in addition to their State employed members (not certain of this though).</a:t>
            </a:r>
            <a:endParaRPr lang="en-US"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3</a:t>
            </a:fld>
            <a:endParaRPr lang="en-ZA"/>
          </a:p>
        </p:txBody>
      </p:sp>
    </p:spTree>
    <p:extLst>
      <p:ext uri="{BB962C8B-B14F-4D97-AF65-F5344CB8AC3E}">
        <p14:creationId xmlns:p14="http://schemas.microsoft.com/office/powerpoint/2010/main" xmlns="" val="1290669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ZA">
              <a:latin typeface="Calibri" charset="0"/>
              <a:ea typeface="MS PGothic"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BA07FFD-9E61-664F-97B0-BF28B557F6FF}" type="slidenum">
              <a:rPr lang="en-ZA"/>
              <a:pPr/>
              <a:t>38</a:t>
            </a:fld>
            <a:endParaRPr lang="en-Z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39</a:t>
            </a:fld>
            <a:endParaRPr lang="en-Z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40</a:t>
            </a:fld>
            <a:endParaRPr lang="en-ZA"/>
          </a:p>
        </p:txBody>
      </p:sp>
    </p:spTree>
    <p:extLst>
      <p:ext uri="{BB962C8B-B14F-4D97-AF65-F5344CB8AC3E}">
        <p14:creationId xmlns:p14="http://schemas.microsoft.com/office/powerpoint/2010/main" xmlns="" val="3118315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41</a:t>
            </a:fld>
            <a:endParaRPr lang="en-ZA"/>
          </a:p>
        </p:txBody>
      </p:sp>
    </p:spTree>
    <p:extLst>
      <p:ext uri="{BB962C8B-B14F-4D97-AF65-F5344CB8AC3E}">
        <p14:creationId xmlns:p14="http://schemas.microsoft.com/office/powerpoint/2010/main" xmlns="" val="3043538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42</a:t>
            </a:fld>
            <a:endParaRPr lang="en-ZA"/>
          </a:p>
        </p:txBody>
      </p:sp>
    </p:spTree>
    <p:extLst>
      <p:ext uri="{BB962C8B-B14F-4D97-AF65-F5344CB8AC3E}">
        <p14:creationId xmlns:p14="http://schemas.microsoft.com/office/powerpoint/2010/main" xmlns="" val="1419493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43</a:t>
            </a:fld>
            <a:endParaRPr lang="en-ZA"/>
          </a:p>
        </p:txBody>
      </p:sp>
    </p:spTree>
    <p:extLst>
      <p:ext uri="{BB962C8B-B14F-4D97-AF65-F5344CB8AC3E}">
        <p14:creationId xmlns:p14="http://schemas.microsoft.com/office/powerpoint/2010/main" xmlns="" val="4112752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44</a:t>
            </a:fld>
            <a:endParaRPr lang="en-ZA"/>
          </a:p>
        </p:txBody>
      </p:sp>
    </p:spTree>
    <p:extLst>
      <p:ext uri="{BB962C8B-B14F-4D97-AF65-F5344CB8AC3E}">
        <p14:creationId xmlns:p14="http://schemas.microsoft.com/office/powerpoint/2010/main" xmlns="" val="632533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45</a:t>
            </a:fld>
            <a:endParaRPr lang="en-ZA"/>
          </a:p>
        </p:txBody>
      </p:sp>
    </p:spTree>
    <p:extLst>
      <p:ext uri="{BB962C8B-B14F-4D97-AF65-F5344CB8AC3E}">
        <p14:creationId xmlns:p14="http://schemas.microsoft.com/office/powerpoint/2010/main" xmlns="" val="2659187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46</a:t>
            </a:fld>
            <a:endParaRPr lang="en-ZA"/>
          </a:p>
        </p:txBody>
      </p:sp>
    </p:spTree>
    <p:extLst>
      <p:ext uri="{BB962C8B-B14F-4D97-AF65-F5344CB8AC3E}">
        <p14:creationId xmlns:p14="http://schemas.microsoft.com/office/powerpoint/2010/main" xmlns="" val="403583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http://www.ekon.sun.ac.za/wpapers/2011/wp092011</a:t>
            </a:r>
            <a:endParaRPr lang="en-ZA"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47</a:t>
            </a:fld>
            <a:endParaRPr lang="en-ZA"/>
          </a:p>
        </p:txBody>
      </p:sp>
    </p:spTree>
    <p:extLst>
      <p:ext uri="{BB962C8B-B14F-4D97-AF65-F5344CB8AC3E}">
        <p14:creationId xmlns:p14="http://schemas.microsoft.com/office/powerpoint/2010/main" xmlns="" val="198820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Absenteeism here is average between both</a:t>
            </a:r>
            <a:r>
              <a:rPr lang="en-ZA" baseline="0" dirty="0" smtClean="0"/>
              <a:t> maths and reading teachers</a:t>
            </a:r>
            <a:endParaRPr lang="en-ZA"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4</a:t>
            </a:fld>
            <a:endParaRPr lang="en-ZA"/>
          </a:p>
        </p:txBody>
      </p:sp>
    </p:spTree>
    <p:extLst>
      <p:ext uri="{BB962C8B-B14F-4D97-AF65-F5344CB8AC3E}">
        <p14:creationId xmlns:p14="http://schemas.microsoft.com/office/powerpoint/2010/main" xmlns="" val="2253260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http://www.ekon.sun.ac.za/wpapers/2011/wp092011</a:t>
            </a:r>
            <a:endParaRPr lang="en-ZA"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48</a:t>
            </a:fld>
            <a:endParaRPr lang="en-ZA"/>
          </a:p>
        </p:txBody>
      </p:sp>
    </p:spTree>
    <p:extLst>
      <p:ext uri="{BB962C8B-B14F-4D97-AF65-F5344CB8AC3E}">
        <p14:creationId xmlns:p14="http://schemas.microsoft.com/office/powerpoint/2010/main" xmlns="" val="1104351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49</a:t>
            </a:fld>
            <a:endParaRPr lang="en-ZA"/>
          </a:p>
        </p:txBody>
      </p:sp>
    </p:spTree>
    <p:extLst>
      <p:ext uri="{BB962C8B-B14F-4D97-AF65-F5344CB8AC3E}">
        <p14:creationId xmlns:p14="http://schemas.microsoft.com/office/powerpoint/2010/main" xmlns="" val="901875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600" smtClean="0"/>
              <a:t>Also see Chisholm (2005) and Shisana et al (2005) quoted in HSRC (2010)</a:t>
            </a:r>
          </a:p>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50</a:t>
            </a:fld>
            <a:endParaRPr lang="en-ZA"/>
          </a:p>
        </p:txBody>
      </p:sp>
    </p:spTree>
    <p:extLst>
      <p:ext uri="{BB962C8B-B14F-4D97-AF65-F5344CB8AC3E}">
        <p14:creationId xmlns:p14="http://schemas.microsoft.com/office/powerpoint/2010/main" xmlns="" val="987545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51</a:t>
            </a:fld>
            <a:endParaRPr lang="en-Z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52</a:t>
            </a:fld>
            <a:endParaRPr lang="en-ZA"/>
          </a:p>
        </p:txBody>
      </p:sp>
    </p:spTree>
    <p:extLst>
      <p:ext uri="{BB962C8B-B14F-4D97-AF65-F5344CB8AC3E}">
        <p14:creationId xmlns:p14="http://schemas.microsoft.com/office/powerpoint/2010/main" xmlns="" val="53777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5</a:t>
            </a:fld>
            <a:endParaRPr lang="en-ZA"/>
          </a:p>
        </p:txBody>
      </p:sp>
    </p:spTree>
    <p:extLst>
      <p:ext uri="{BB962C8B-B14F-4D97-AF65-F5344CB8AC3E}">
        <p14:creationId xmlns:p14="http://schemas.microsoft.com/office/powerpoint/2010/main" xmlns="" val="431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r>
              <a:rPr lang="en-ZA" sz="1400" dirty="0"/>
              <a:t>If we consider the performance of the learners per test language, the following observations are made:</a:t>
            </a:r>
          </a:p>
          <a:p>
            <a:pPr marL="220462" indent="-220462">
              <a:buFontTx/>
              <a:buAutoNum type="arabicPeriod"/>
              <a:defRPr/>
            </a:pPr>
            <a:r>
              <a:rPr lang="en-ZA" sz="1400" dirty="0"/>
              <a:t>Overall 29% of learners in SA don’t meet the low benchmark</a:t>
            </a:r>
          </a:p>
          <a:p>
            <a:pPr marL="220462" indent="-220462">
              <a:buFontTx/>
              <a:buAutoNum type="arabicPeriod"/>
              <a:defRPr/>
            </a:pPr>
            <a:r>
              <a:rPr lang="en-ZA" sz="1400" dirty="0"/>
              <a:t>However, in Afrikaans and English, there are only 12 and 10% who do not meet the low benchmark</a:t>
            </a:r>
          </a:p>
          <a:p>
            <a:pPr marL="220462" indent="-220462">
              <a:buFontTx/>
              <a:buAutoNum type="arabicPeriod"/>
              <a:defRPr/>
            </a:pPr>
            <a:r>
              <a:rPr lang="en-ZA" sz="1400" dirty="0"/>
              <a:t>Of serious concern is that more than half the learners tested in </a:t>
            </a:r>
            <a:r>
              <a:rPr lang="en-ZA" sz="1400" dirty="0" err="1"/>
              <a:t>Sepedi</a:t>
            </a:r>
            <a:r>
              <a:rPr lang="en-ZA" sz="1400" dirty="0"/>
              <a:t> and Tshivenda do not reach the low benchmark putting them at risk educationally.</a:t>
            </a:r>
          </a:p>
          <a:p>
            <a:pPr marL="220462" indent="-220462">
              <a:buFontTx/>
              <a:buAutoNum type="arabicPeriod"/>
              <a:defRPr/>
            </a:pPr>
            <a:r>
              <a:rPr lang="en-ZA" sz="1400" dirty="0"/>
              <a:t>More than 15% of learners in Afrikaans and English reach the advanced level in contrast to less than 1% in African languages</a:t>
            </a:r>
            <a:r>
              <a:rPr lang="en-ZA" sz="1400" dirty="0" smtClean="0"/>
              <a:t>.</a:t>
            </a:r>
          </a:p>
          <a:p>
            <a:pPr marL="220462" indent="-220462">
              <a:buFontTx/>
              <a:buAutoNum type="arabicPeriod"/>
              <a:defRPr/>
            </a:pPr>
            <a:endParaRPr lang="en-ZA" sz="1400" dirty="0" smtClean="0"/>
          </a:p>
          <a:p>
            <a:pPr marL="220462" indent="-220462">
              <a:buFontTx/>
              <a:buAutoNum type="arabicPeriod"/>
              <a:defRPr/>
            </a:pPr>
            <a:r>
              <a:rPr lang="en-ZA" sz="1400" dirty="0" smtClean="0"/>
              <a:t>http://web.up.ac.za/sitefiles/File/publications/2013/PIRLS_2011_Report_12_Dec.PDF</a:t>
            </a:r>
            <a:endParaRPr lang="en-ZA" sz="1400" dirty="0"/>
          </a:p>
        </p:txBody>
      </p:sp>
      <p:sp>
        <p:nvSpPr>
          <p:cNvPr id="4" name="Slide Number Placeholder 3"/>
          <p:cNvSpPr>
            <a:spLocks noGrp="1"/>
          </p:cNvSpPr>
          <p:nvPr>
            <p:ph type="sldNum" sz="quarter" idx="5"/>
          </p:nvPr>
        </p:nvSpPr>
        <p:spPr/>
        <p:txBody>
          <a:bodyPr/>
          <a:lstStyle/>
          <a:p>
            <a:pPr>
              <a:defRPr/>
            </a:pPr>
            <a:fld id="{BA09BE84-52CF-434C-8DC2-FF01B3F71ACF}"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33F658F-0565-4476-B536-B073C2157F10}" type="slidenum">
              <a:rPr lang="en-ZA" smtClean="0"/>
              <a:pPr/>
              <a:t>7</a:t>
            </a:fld>
            <a:endParaRPr lang="en-ZA"/>
          </a:p>
        </p:txBody>
      </p:sp>
    </p:spTree>
    <p:extLst>
      <p:ext uri="{BB962C8B-B14F-4D97-AF65-F5344CB8AC3E}">
        <p14:creationId xmlns:p14="http://schemas.microsoft.com/office/powerpoint/2010/main" xmlns="" val="118855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http://africacheck.org/2014/01/10/the-economic-value-of-matric-and-the-potential-of-further-education-colleges/</a:t>
            </a:r>
            <a:endParaRPr lang="en-ZA"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9</a:t>
            </a:fld>
            <a:endParaRPr lang="en-ZA"/>
          </a:p>
        </p:txBody>
      </p:sp>
    </p:spTree>
    <p:extLst>
      <p:ext uri="{BB962C8B-B14F-4D97-AF65-F5344CB8AC3E}">
        <p14:creationId xmlns:p14="http://schemas.microsoft.com/office/powerpoint/2010/main" xmlns="" val="261890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http://nicspaull.com/2014/01/12/education-in-sa-still-separate-and-unequal-extended-version-of-citypress-article/</a:t>
            </a:r>
            <a:endParaRPr lang="en-ZA" dirty="0"/>
          </a:p>
        </p:txBody>
      </p:sp>
      <p:sp>
        <p:nvSpPr>
          <p:cNvPr id="4" name="Slide Number Placeholder 3"/>
          <p:cNvSpPr>
            <a:spLocks noGrp="1"/>
          </p:cNvSpPr>
          <p:nvPr>
            <p:ph type="sldNum" sz="quarter" idx="10"/>
          </p:nvPr>
        </p:nvSpPr>
        <p:spPr/>
        <p:txBody>
          <a:bodyPr/>
          <a:lstStyle/>
          <a:p>
            <a:fld id="{F33F658F-0565-4476-B536-B073C2157F10}" type="slidenum">
              <a:rPr lang="en-ZA" smtClean="0"/>
              <a:pPr/>
              <a:t>10</a:t>
            </a:fld>
            <a:endParaRPr lang="en-ZA"/>
          </a:p>
        </p:txBody>
      </p:sp>
    </p:spTree>
    <p:extLst>
      <p:ext uri="{BB962C8B-B14F-4D97-AF65-F5344CB8AC3E}">
        <p14:creationId xmlns:p14="http://schemas.microsoft.com/office/powerpoint/2010/main" xmlns="" val="325494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F55F3CD-25AA-4699-8540-858C4AA9168A}" type="datetime1">
              <a:rPr lang="en-ZA" smtClean="0"/>
              <a:pPr/>
              <a:t>2015/04/04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B0E3C44-F5F8-4713-A14D-166F07DD5BCC}" type="datetime1">
              <a:rPr lang="en-ZA" smtClean="0"/>
              <a:pPr/>
              <a:t>2015/04/04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AD82D99-F730-4AB4-807B-61CF6D0F38E7}" type="datetime1">
              <a:rPr lang="en-ZA" smtClean="0"/>
              <a:pPr/>
              <a:t>2015/04/04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lvl1pPr>
              <a:defRPr>
                <a:solidFill>
                  <a:srgbClr val="C00000"/>
                </a:solidFill>
              </a:defRPr>
            </a:lvl1pPr>
          </a:lstStyle>
          <a:p>
            <a:r>
              <a:rPr lang="en-US" smtClean="0"/>
              <a:t>Click to edit Master title style</a:t>
            </a:r>
            <a:endParaRPr lang="en-ZA"/>
          </a:p>
        </p:txBody>
      </p:sp>
      <p:sp>
        <p:nvSpPr>
          <p:cNvPr id="3" name="Content Placeholder 2"/>
          <p:cNvSpPr>
            <a:spLocks noGrp="1"/>
          </p:cNvSpPr>
          <p:nvPr>
            <p:ph idx="1"/>
          </p:nvPr>
        </p:nvSpPr>
        <p:spPr>
          <a:xfrm>
            <a:off x="467544" y="16288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85A04A3-DAFF-491C-A208-36C23923B795}" type="datetime1">
              <a:rPr lang="en-ZA" smtClean="0"/>
              <a:pPr/>
              <a:t>2015/04/04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pic>
        <p:nvPicPr>
          <p:cNvPr id="8" name="Picture 11"/>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666"/>
          <a:stretch/>
        </p:blipFill>
        <p:spPr bwMode="auto">
          <a:xfrm>
            <a:off x="7956376" y="6381328"/>
            <a:ext cx="989969" cy="313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9359C-90A8-4CF7-AE2E-6DA8B228B972}" type="datetime1">
              <a:rPr lang="en-ZA" smtClean="0"/>
              <a:pPr/>
              <a:t>2015/04/04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AF07277-6135-4FA1-945A-3254859E33D1}" type="datetime1">
              <a:rPr lang="en-ZA" smtClean="0"/>
              <a:pPr/>
              <a:t>2015/04/04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BA2D41D-86DD-411B-9505-3206B4B1A5DC}" type="datetime1">
              <a:rPr lang="en-ZA" smtClean="0"/>
              <a:pPr/>
              <a:t>2015/04/04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DEE0A88-DA98-4EA4-9BE3-DD28F45DC06F}" type="datetime1">
              <a:rPr lang="en-ZA" smtClean="0"/>
              <a:pPr/>
              <a:t>2015/04/04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11A45-F8A3-4A96-8498-DD20F4465EE1}" type="datetime1">
              <a:rPr lang="en-ZA" smtClean="0"/>
              <a:pPr/>
              <a:t>2015/04/04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9A5DE-9CAA-4E14-82CD-0A0B9B19A117}" type="datetime1">
              <a:rPr lang="en-ZA" smtClean="0"/>
              <a:pPr/>
              <a:t>2015/04/04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D898E-F9D4-42AB-A91B-E68168814BE9}" type="datetime1">
              <a:rPr lang="en-ZA" smtClean="0"/>
              <a:pPr/>
              <a:t>2015/04/04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55B2511-D5A3-487A-82FF-4C039FEE504B}"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EA1DE-F2E8-49BB-8C32-09BC2E7E9A7D}" type="datetime1">
              <a:rPr lang="en-ZA" smtClean="0"/>
              <a:pPr/>
              <a:t>2015/04/04</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B2511-D5A3-487A-82FF-4C039FEE504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icspaull.com/resear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ekon.sun.ac.za/wpapers/2012/wp132012" TargetMode="External"/><Relationship Id="rId3" Type="http://schemas.openxmlformats.org/officeDocument/2006/relationships/hyperlink" Target="http://books.google.co.za/books/about/Primary_education_in_crisis.html?id=1n_zz4z3xJMC&amp;redir_esc=y" TargetMode="External"/><Relationship Id="rId7" Type="http://schemas.openxmlformats.org/officeDocument/2006/relationships/hyperlink" Target="http://www.sciencedirect.com/science/article/pii/S0738059312001381" TargetMode="External"/><Relationship Id="rId2" Type="http://schemas.openxmlformats.org/officeDocument/2006/relationships/hyperlink" Target="http://nicspaull.files.wordpress.com/2011/04/fiske-and-ladd-2004-elusive_equity_-_elusive_equit.pdf" TargetMode="External"/><Relationship Id="rId1" Type="http://schemas.openxmlformats.org/officeDocument/2006/relationships/slideLayout" Target="../slideLayouts/slideLayout2.xml"/><Relationship Id="rId6" Type="http://schemas.openxmlformats.org/officeDocument/2006/relationships/hyperlink" Target="http://resep.sun.ac.za/wp-content/uploads/2012/10/2011-Report-for-PSPPD.pdf" TargetMode="External"/><Relationship Id="rId5" Type="http://schemas.openxmlformats.org/officeDocument/2006/relationships/hyperlink" Target="http://www.ekon.sun.ac.za/wpapers/2009/wp012009/wp-01-2009.pdf" TargetMode="External"/><Relationship Id="rId4" Type="http://schemas.openxmlformats.org/officeDocument/2006/relationships/hyperlink" Target="http://nicspaull.files.wordpress.com/2011/11/donaldson-andrew-r-1992-content-quality-and-flexibility-the-economics-of-education-system-change.pdf" TargetMode="External"/><Relationship Id="rId9" Type="http://schemas.openxmlformats.org/officeDocument/2006/relationships/hyperlink" Target="http://www.cde.org.za/images/pdf/South%20Africas%20Education%20Crisis%20N%20Spaull%202013.pdf"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2.png"/><Relationship Id="rId7" Type="http://schemas.openxmlformats.org/officeDocument/2006/relationships/diagramQuickStyle" Target="../diagrams/quickStyle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3.png"/><Relationship Id="rId9" Type="http://schemas.microsoft.com/office/2007/relationships/diagramDrawing" Target="../diagrams/drawing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Microsoft_Office_Excel_97-2003_Worksheet1.xls"/></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470992" y="0"/>
            <a:ext cx="6672799" cy="1470025"/>
          </a:xfrm>
          <a:solidFill>
            <a:schemeClr val="accent2">
              <a:lumMod val="20000"/>
              <a:lumOff val="80000"/>
            </a:schemeClr>
          </a:solidFill>
          <a:ln>
            <a:solidFill>
              <a:schemeClr val="bg1"/>
            </a:solidFill>
          </a:ln>
        </p:spPr>
        <p:txBody>
          <a:bodyPr>
            <a:normAutofit/>
          </a:bodyPr>
          <a:lstStyle/>
          <a:p>
            <a:r>
              <a:rPr lang="en-US" sz="2400" b="1" dirty="0" smtClean="0">
                <a:solidFill>
                  <a:srgbClr val="800000"/>
                </a:solidFill>
              </a:rPr>
              <a:t>Teachers &amp; teacher content knowledge in SA</a:t>
            </a:r>
            <a:r>
              <a:rPr lang="en-US" sz="2400" dirty="0">
                <a:solidFill>
                  <a:srgbClr val="800000"/>
                </a:solidFill>
              </a:rPr>
              <a:t/>
            </a:r>
            <a:br>
              <a:rPr lang="en-US" sz="2400" dirty="0">
                <a:solidFill>
                  <a:srgbClr val="800000"/>
                </a:solidFill>
              </a:rPr>
            </a:br>
            <a:r>
              <a:rPr lang="en-US" sz="2400" dirty="0" smtClean="0">
                <a:solidFill>
                  <a:srgbClr val="800000"/>
                </a:solidFill>
              </a:rPr>
              <a:t>Finding a way forward</a:t>
            </a:r>
            <a:endParaRPr lang="en-US" sz="2400" dirty="0">
              <a:solidFill>
                <a:srgbClr val="800000"/>
              </a:solidFill>
            </a:endParaRPr>
          </a:p>
        </p:txBody>
      </p:sp>
      <p:sp>
        <p:nvSpPr>
          <p:cNvPr id="3" name="Subtitle 2"/>
          <p:cNvSpPr>
            <a:spLocks noGrp="1"/>
          </p:cNvSpPr>
          <p:nvPr>
            <p:ph type="subTitle" idx="1"/>
          </p:nvPr>
        </p:nvSpPr>
        <p:spPr>
          <a:xfrm>
            <a:off x="2515512" y="4653136"/>
            <a:ext cx="6611630" cy="936104"/>
          </a:xfrm>
          <a:solidFill>
            <a:schemeClr val="bg1">
              <a:lumMod val="85000"/>
              <a:alpha val="27000"/>
            </a:schemeClr>
          </a:solidFill>
        </p:spPr>
        <p:txBody>
          <a:bodyPr>
            <a:normAutofit/>
          </a:bodyPr>
          <a:lstStyle/>
          <a:p>
            <a:endParaRPr lang="en-US" sz="1100" b="1" dirty="0" smtClean="0">
              <a:solidFill>
                <a:srgbClr val="C00000"/>
              </a:solidFill>
            </a:endParaRPr>
          </a:p>
          <a:p>
            <a:r>
              <a:rPr lang="en-US" sz="1600" b="1" dirty="0" err="1" smtClean="0">
                <a:solidFill>
                  <a:srgbClr val="C00000"/>
                </a:solidFill>
              </a:rPr>
              <a:t>www.nicspaull.com</a:t>
            </a:r>
            <a:r>
              <a:rPr lang="en-US" sz="1600" b="1" dirty="0" smtClean="0">
                <a:solidFill>
                  <a:srgbClr val="C00000"/>
                </a:solidFill>
              </a:rPr>
              <a:t>/presentations</a:t>
            </a:r>
          </a:p>
          <a:p>
            <a:endParaRPr lang="en-US" sz="100" b="1" dirty="0" smtClean="0">
              <a:solidFill>
                <a:srgbClr val="C00000"/>
              </a:solidFill>
            </a:endParaRPr>
          </a:p>
          <a:p>
            <a:r>
              <a:rPr lang="en-US" sz="1800" b="1" i="1" smtClean="0">
                <a:solidFill>
                  <a:srgbClr val="C00000"/>
                </a:solidFill>
              </a:rPr>
              <a:t>CPLO </a:t>
            </a:r>
            <a:r>
              <a:rPr lang="en-US" sz="1800" b="1" i="1" dirty="0" smtClean="0">
                <a:solidFill>
                  <a:srgbClr val="C00000"/>
                </a:solidFill>
              </a:rPr>
              <a:t>Roundtable on Teachers |  13 October 2014</a:t>
            </a:r>
            <a:endParaRPr lang="en-US" sz="1800" b="1" i="1" dirty="0">
              <a:solidFill>
                <a:srgbClr val="C00000"/>
              </a:solidFill>
            </a:endParaRPr>
          </a:p>
        </p:txBody>
      </p:sp>
      <p:pic>
        <p:nvPicPr>
          <p:cNvPr id="6" name="Picture 5"/>
          <p:cNvPicPr>
            <a:picLocks noChangeAspect="1"/>
          </p:cNvPicPr>
          <p:nvPr/>
        </p:nvPicPr>
        <p:blipFill>
          <a:blip r:embed="rId4" cstate="print"/>
          <a:stretch>
            <a:fillRect/>
          </a:stretch>
        </p:blipFill>
        <p:spPr>
          <a:xfrm>
            <a:off x="3995936" y="6075559"/>
            <a:ext cx="1549333" cy="480294"/>
          </a:xfrm>
          <a:prstGeom prst="rect">
            <a:avLst/>
          </a:prstGeom>
        </p:spPr>
      </p:pic>
      <p:pic>
        <p:nvPicPr>
          <p:cNvPr id="7" name="Picture 6" descr="logostackleft300.jpg"/>
          <p:cNvPicPr/>
          <p:nvPr/>
        </p:nvPicPr>
        <p:blipFill>
          <a:blip r:embed="rId5" cstate="print"/>
          <a:srcRect/>
          <a:stretch>
            <a:fillRect/>
          </a:stretch>
        </p:blipFill>
        <p:spPr bwMode="auto">
          <a:xfrm>
            <a:off x="5868144" y="6051797"/>
            <a:ext cx="1440160" cy="504056"/>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2483768" y="1412775"/>
            <a:ext cx="6660233" cy="32524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86745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5400" b="1" dirty="0" smtClean="0"/>
              <a:t>Dropout</a:t>
            </a:r>
            <a:r>
              <a:rPr lang="en-ZA" sz="5400" dirty="0" smtClean="0"/>
              <a:t> </a:t>
            </a:r>
            <a:r>
              <a:rPr lang="en-ZA" dirty="0" smtClean="0"/>
              <a:t>between Gr8 and Gr12</a:t>
            </a:r>
            <a:endParaRPr lang="en-ZA" dirty="0"/>
          </a:p>
        </p:txBody>
      </p:sp>
      <p:sp>
        <p:nvSpPr>
          <p:cNvPr id="3" name="Content Placeholder 2"/>
          <p:cNvSpPr>
            <a:spLocks noGrp="1"/>
          </p:cNvSpPr>
          <p:nvPr>
            <p:ph idx="1"/>
          </p:nvPr>
        </p:nvSpPr>
        <p:spPr>
          <a:xfrm>
            <a:off x="467544" y="5589240"/>
            <a:ext cx="8229600" cy="1152128"/>
          </a:xfrm>
        </p:spPr>
        <p:txBody>
          <a:bodyPr>
            <a:normAutofit fontScale="85000" lnSpcReduction="20000"/>
          </a:bodyPr>
          <a:lstStyle/>
          <a:p>
            <a:r>
              <a:rPr lang="en-ZA" sz="1800" dirty="0" smtClean="0"/>
              <a:t>Of 100 Gr8 quintile 1 students in 2009, 36 passed matric and 10 qualified for university</a:t>
            </a:r>
          </a:p>
          <a:p>
            <a:r>
              <a:rPr lang="en-ZA" sz="1800" dirty="0" smtClean="0"/>
              <a:t>Of 100 Gr8 quintile 5 students in 2009, 68 passed matric and 39 qualified for university</a:t>
            </a:r>
          </a:p>
          <a:p>
            <a:r>
              <a:rPr lang="en-ZA" sz="1800" dirty="0" smtClean="0"/>
              <a:t>“</a:t>
            </a:r>
            <a:r>
              <a:rPr lang="en-ZA" sz="1800" i="1" dirty="0" smtClean="0"/>
              <a:t>Contrary </a:t>
            </a:r>
            <a:r>
              <a:rPr lang="en-ZA" sz="1800" i="1" dirty="0"/>
              <a:t>to what some would like the nation and the public to believe that our results hide inequalities, the facts and evidence show that the two top provinces (Free State and North West) are rural and poor</a:t>
            </a:r>
            <a:r>
              <a:rPr lang="en-ZA" sz="1800" dirty="0" smtClean="0"/>
              <a:t>.” (</a:t>
            </a:r>
            <a:r>
              <a:rPr lang="en-ZA" sz="1800" dirty="0" err="1" smtClean="0"/>
              <a:t>Motshekga</a:t>
            </a:r>
            <a:r>
              <a:rPr lang="en-ZA" sz="1800" dirty="0" smtClean="0"/>
              <a:t>, 2014)</a:t>
            </a:r>
            <a:endParaRPr lang="en-ZA" sz="1800"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10</a:t>
            </a:fld>
            <a:endParaRPr lang="en-ZA"/>
          </a:p>
        </p:txBody>
      </p:sp>
      <p:graphicFrame>
        <p:nvGraphicFramePr>
          <p:cNvPr id="5" name="Chart 4"/>
          <p:cNvGraphicFramePr>
            <a:graphicFrameLocks/>
          </p:cNvGraphicFramePr>
          <p:nvPr>
            <p:extLst>
              <p:ext uri="{D42A27DB-BD31-4B8C-83A1-F6EECF244321}">
                <p14:modId xmlns:p14="http://schemas.microsoft.com/office/powerpoint/2010/main" xmlns="" val="3044927620"/>
              </p:ext>
            </p:extLst>
          </p:nvPr>
        </p:nvGraphicFramePr>
        <p:xfrm>
          <a:off x="467544" y="1484784"/>
          <a:ext cx="8208912"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7573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0"/>
                                        <p:tgtEl>
                                          <p:spTgt spid="3">
                                            <p:txEl>
                                              <p:pRg st="1" end="1"/>
                                            </p:txEl>
                                          </p:spTgt>
                                        </p:tgtEl>
                                      </p:cBhvr>
                                    </p:animEffect>
                                    <p:anim calcmode="lin" valueType="num">
                                      <p:cBhvr>
                                        <p:cTn id="3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Autofit/>
          </a:bodyPr>
          <a:lstStyle/>
          <a:p>
            <a:r>
              <a:rPr lang="en-ZA" sz="2400" b="1" dirty="0" smtClean="0"/>
              <a:t>Qualifications by age (birth cohort), 2011 </a:t>
            </a:r>
            <a:r>
              <a:rPr lang="en-ZA" sz="2000" dirty="0" smtClean="0"/>
              <a:t>(Van der Berg, 2013)</a:t>
            </a:r>
            <a:endParaRPr lang="en-ZA"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06974916"/>
              </p:ext>
            </p:extLst>
          </p:nvPr>
        </p:nvGraphicFramePr>
        <p:xfrm>
          <a:off x="0" y="764704"/>
          <a:ext cx="9144000" cy="6093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7520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5"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6" categoryIdx="-4" bldStep="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chart seriesIdx="7" categoryIdx="-4" bldStep="series"/>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chart seriesIdx="8" categoryIdx="-4" bldStep="series"/>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chart seriesIdx="9" categoryIdx="-4" bldStep="series"/>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chart seriesIdx="10" categoryIdx="-4" bldStep="series"/>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chart seriesIdx="11" categoryIdx="-4" bldStep="series"/>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graphicEl>
                                              <a:chart seriesIdx="12" categoryIdx="-4" bldStep="series"/>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graphicEl>
                                              <a:chart seriesIdx="13" categoryIdx="-4" bldStep="series"/>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graphicEl>
                                              <a:chart seriesIdx="14" categoryIdx="-4" bldStep="series"/>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graphicEl>
                                              <a:chart seriesIdx="15" categoryIdx="-4" bldStep="series"/>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graphicEl>
                                              <a:chart seriesIdx="16" categoryIdx="-4" bldStep="series"/>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graphicEl>
                                              <a:chart seriesIdx="17" categoryIdx="-4" bldStep="series"/>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
                                            <p:graphicEl>
                                              <a:chart seriesIdx="18" categoryIdx="-4" bldStep="series"/>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
                                            <p:graphicEl>
                                              <a:chart seriesIdx="19" categoryIdx="-4" bldStep="series"/>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
                                            <p:graphicEl>
                                              <a:chart seriesIdx="20" categoryIdx="-4" bldStep="series"/>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
                                            <p:graphicEl>
                                              <a:chart seriesIdx="21" categoryIdx="-4" bldStep="series"/>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
                                            <p:graphicEl>
                                              <a:chart seriesIdx="22" categoryIdx="-4" bldStep="series"/>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
                                            <p:graphicEl>
                                              <a:chart seriesIdx="23" categoryIdx="-4" bldStep="series"/>
                                            </p:graphic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
                                            <p:graphicEl>
                                              <a:chart seriesIdx="24" categoryIdx="-4" bldStep="series"/>
                                            </p:graphic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
                                            <p:graphicEl>
                                              <a:chart seriesIdx="25" categoryIdx="-4" bldStep="series"/>
                                            </p:graphic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
                                            <p:graphicEl>
                                              <a:chart seriesIdx="26" categoryIdx="-4" bldStep="series"/>
                                            </p:graphic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
                                            <p:graphicEl>
                                              <a:chart seriesIdx="27" categoryIdx="-4" bldStep="series"/>
                                            </p:graphic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
                                            <p:graphicEl>
                                              <a:chart seriesIdx="28" categoryIdx="-4" bldStep="series"/>
                                            </p:graphic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
                                            <p:graphicEl>
                                              <a:chart seriesIdx="29" categoryIdx="-4" bldStep="series"/>
                                            </p:graphic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
                                            <p:graphicEl>
                                              <a:chart seriesIdx="30" categoryIdx="-4" bldStep="series"/>
                                            </p:graphic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6">
                                            <p:graphicEl>
                                              <a:chart seriesIdx="31" categoryIdx="-4" bldStep="series"/>
                                            </p:graphic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6">
                                            <p:graphicEl>
                                              <a:chart seriesIdx="32" categoryIdx="-4" bldStep="series"/>
                                            </p:graphic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6">
                                            <p:graphicEl>
                                              <a:chart seriesIdx="33" categoryIdx="-4" bldStep="series"/>
                                            </p:graphic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6">
                                            <p:graphicEl>
                                              <a:chart seriesIdx="34" categoryIdx="-4" bldStep="series"/>
                                            </p:graphic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
                                            <p:graphicEl>
                                              <a:chart seriesIdx="35" categoryIdx="-4" bldStep="series"/>
                                            </p:graphic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6">
                                            <p:graphicEl>
                                              <a:chart seriesIdx="36" categoryIdx="-4" bldStep="series"/>
                                            </p:graphic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6">
                                            <p:graphicEl>
                                              <a:chart seriesIdx="37" categoryIdx="-4" bldStep="series"/>
                                            </p:graphic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6">
                                            <p:graphicEl>
                                              <a:chart seriesIdx="38" categoryIdx="-4" bldStep="series"/>
                                            </p:graphic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6">
                                            <p:graphicEl>
                                              <a:chart seriesIdx="39" categoryIdx="-4" bldStep="series"/>
                                            </p:graphic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6">
                                            <p:graphicEl>
                                              <a:chart seriesIdx="40" categoryIdx="-4" bldStep="series"/>
                                            </p:graphic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6">
                                            <p:graphicEl>
                                              <a:chart seriesIdx="4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Links between education &amp; the labour-market</a:t>
            </a:r>
            <a:endParaRPr lang="en-ZA" sz="3200"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ZA" sz="2800" dirty="0" smtClean="0"/>
              <a:t>Intervening in the labour-market (BBBEE) is too late</a:t>
            </a:r>
          </a:p>
          <a:p>
            <a:pPr lvl="1"/>
            <a:r>
              <a:rPr lang="en-ZA" sz="2000" dirty="0" smtClean="0"/>
              <a:t>Need to do this but MORE focus on (pre) school.</a:t>
            </a:r>
          </a:p>
          <a:p>
            <a:pPr marL="514350" indent="-514350">
              <a:buFont typeface="+mj-lt"/>
              <a:buAutoNum type="arabicPeriod"/>
            </a:pPr>
            <a:r>
              <a:rPr lang="en-ZA" sz="2800" dirty="0" smtClean="0"/>
              <a:t>Social grants important to reduce abject poverty but cannot change inequality much</a:t>
            </a:r>
          </a:p>
          <a:p>
            <a:pPr marL="514350" indent="-514350">
              <a:buFont typeface="+mj-lt"/>
              <a:buAutoNum type="arabicPeriod"/>
            </a:pPr>
            <a:r>
              <a:rPr lang="en-ZA" sz="2800" dirty="0" smtClean="0"/>
              <a:t>Wages account for 80% of total inequality</a:t>
            </a:r>
          </a:p>
          <a:p>
            <a:pPr marL="514350" indent="-514350">
              <a:buFont typeface="+mj-lt"/>
              <a:buAutoNum type="arabicPeriod"/>
            </a:pPr>
            <a:r>
              <a:rPr lang="en-ZA" sz="2800" dirty="0" smtClean="0"/>
              <a:t>Unless you can increase the wages of black labour-market entrants cannot change structure of SA income distribution </a:t>
            </a:r>
          </a:p>
          <a:p>
            <a:pPr marL="514350" indent="-514350">
              <a:buFont typeface="+mj-lt"/>
              <a:buAutoNum type="arabicPeriod"/>
            </a:pPr>
            <a:r>
              <a:rPr lang="en-ZA" sz="2800" dirty="0" smtClean="0"/>
              <a:t>(4) not possible without improving quality of education.</a:t>
            </a:r>
            <a:endParaRPr lang="en-ZA" sz="2800"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12</a:t>
            </a:fld>
            <a:endParaRPr lang="en-ZA"/>
          </a:p>
        </p:txBody>
      </p:sp>
    </p:spTree>
    <p:extLst>
      <p:ext uri="{BB962C8B-B14F-4D97-AF65-F5344CB8AC3E}">
        <p14:creationId xmlns:p14="http://schemas.microsoft.com/office/powerpoint/2010/main" xmlns="" val="3864155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Oval 4"/>
          <p:cNvSpPr/>
          <p:nvPr/>
        </p:nvSpPr>
        <p:spPr>
          <a:xfrm>
            <a:off x="2069722" y="1007736"/>
            <a:ext cx="5004556" cy="484252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lnSpc>
                <a:spcPct val="120000"/>
              </a:lnSpc>
            </a:pPr>
            <a:r>
              <a:rPr lang="en-US" sz="2400" b="1" i="1" dirty="0" smtClean="0">
                <a:solidFill>
                  <a:schemeClr val="bg1"/>
                </a:solidFill>
                <a:latin typeface="Helvetica Neue"/>
                <a:cs typeface="Helvetica Neue"/>
              </a:rPr>
              <a:t>SOLUTION?</a:t>
            </a:r>
          </a:p>
          <a:p>
            <a:pPr algn="ctr">
              <a:lnSpc>
                <a:spcPct val="120000"/>
              </a:lnSpc>
            </a:pPr>
            <a:endParaRPr lang="en-US" b="1" i="1" dirty="0">
              <a:solidFill>
                <a:schemeClr val="bg1"/>
              </a:solidFill>
              <a:latin typeface="Helvetica Neue"/>
              <a:cs typeface="Helvetica Neue"/>
            </a:endParaRPr>
          </a:p>
          <a:p>
            <a:pPr algn="ctr">
              <a:lnSpc>
                <a:spcPct val="120000"/>
              </a:lnSpc>
            </a:pPr>
            <a:r>
              <a:rPr lang="en-US" sz="3600" b="1" i="1" dirty="0" smtClean="0">
                <a:solidFill>
                  <a:schemeClr val="bg1"/>
                </a:solidFill>
                <a:latin typeface="Helvetica Neue"/>
                <a:cs typeface="Helvetica Neue"/>
              </a:rPr>
              <a:t>Accountability </a:t>
            </a:r>
            <a:r>
              <a:rPr lang="en-US" sz="3600" b="1" i="1" dirty="0" smtClean="0">
                <a:solidFill>
                  <a:srgbClr val="FF0000"/>
                </a:solidFill>
                <a:latin typeface="Helvetica Neue"/>
                <a:cs typeface="Helvetica Neue"/>
              </a:rPr>
              <a:t>AND</a:t>
            </a:r>
            <a:r>
              <a:rPr lang="en-US" sz="3600" b="1" i="1" dirty="0" smtClean="0">
                <a:solidFill>
                  <a:schemeClr val="bg1"/>
                </a:solidFill>
                <a:latin typeface="Helvetica Neue"/>
                <a:cs typeface="Helvetica Neue"/>
              </a:rPr>
              <a:t> </a:t>
            </a:r>
          </a:p>
          <a:p>
            <a:pPr algn="ctr">
              <a:lnSpc>
                <a:spcPct val="120000"/>
              </a:lnSpc>
            </a:pPr>
            <a:r>
              <a:rPr lang="en-US" sz="3600" b="1" i="1" dirty="0" smtClean="0">
                <a:solidFill>
                  <a:schemeClr val="bg1"/>
                </a:solidFill>
                <a:latin typeface="Helvetica Neue"/>
                <a:cs typeface="Helvetica Neue"/>
              </a:rPr>
              <a:t>Capacity</a:t>
            </a:r>
            <a:endParaRPr lang="en-US" sz="3600" b="1" i="1" dirty="0">
              <a:solidFill>
                <a:schemeClr val="bg1"/>
              </a:solidFill>
              <a:latin typeface="Helvetica Neue"/>
              <a:cs typeface="Helvetica Neue"/>
            </a:endParaRPr>
          </a:p>
        </p:txBody>
      </p:sp>
    </p:spTree>
    <p:extLst>
      <p:ext uri="{BB962C8B-B14F-4D97-AF65-F5344CB8AC3E}">
        <p14:creationId xmlns:p14="http://schemas.microsoft.com/office/powerpoint/2010/main" xmlns="" val="275869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14</a:t>
            </a:fld>
            <a:endParaRPr lang="en-ZA"/>
          </a:p>
        </p:txBody>
      </p:sp>
      <p:pic>
        <p:nvPicPr>
          <p:cNvPr id="13346" name="Picture 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2513" y="157163"/>
            <a:ext cx="7038975" cy="6543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1052513" y="476672"/>
            <a:ext cx="3663503"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33"/>
          <p:cNvSpPr/>
          <p:nvPr/>
        </p:nvSpPr>
        <p:spPr>
          <a:xfrm>
            <a:off x="4721696" y="489258"/>
            <a:ext cx="3663503"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p:cNvSpPr/>
          <p:nvPr/>
        </p:nvSpPr>
        <p:spPr>
          <a:xfrm>
            <a:off x="4721696" y="3356992"/>
            <a:ext cx="3663503" cy="3240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003523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15</a:t>
            </a:fld>
            <a:endParaRPr lang="en-ZA"/>
          </a:p>
        </p:txBody>
      </p:sp>
      <p:pic>
        <p:nvPicPr>
          <p:cNvPr id="13346" name="Picture 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2513" y="157163"/>
            <a:ext cx="7038975" cy="6543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4" name="Rectangle 33"/>
          <p:cNvSpPr/>
          <p:nvPr/>
        </p:nvSpPr>
        <p:spPr>
          <a:xfrm>
            <a:off x="4721696" y="489258"/>
            <a:ext cx="3663503"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p:cNvSpPr/>
          <p:nvPr/>
        </p:nvSpPr>
        <p:spPr>
          <a:xfrm>
            <a:off x="4721696" y="3356992"/>
            <a:ext cx="3663503" cy="3240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719246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16</a:t>
            </a:fld>
            <a:endParaRPr lang="en-ZA"/>
          </a:p>
        </p:txBody>
      </p:sp>
      <p:pic>
        <p:nvPicPr>
          <p:cNvPr id="13346" name="Picture 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2513" y="157163"/>
            <a:ext cx="7038975" cy="6543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1052513" y="476672"/>
            <a:ext cx="3663503"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33"/>
          <p:cNvSpPr/>
          <p:nvPr/>
        </p:nvSpPr>
        <p:spPr>
          <a:xfrm>
            <a:off x="4721696" y="489258"/>
            <a:ext cx="3663503"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550598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17</a:t>
            </a:fld>
            <a:endParaRPr lang="en-ZA"/>
          </a:p>
        </p:txBody>
      </p:sp>
      <p:pic>
        <p:nvPicPr>
          <p:cNvPr id="13346" name="Picture 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2513" y="157163"/>
            <a:ext cx="7038975" cy="6543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4" name="Rectangle 33"/>
          <p:cNvSpPr/>
          <p:nvPr/>
        </p:nvSpPr>
        <p:spPr>
          <a:xfrm>
            <a:off x="4721696" y="489258"/>
            <a:ext cx="3663503"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029785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18</a:t>
            </a:fld>
            <a:endParaRPr lang="en-ZA"/>
          </a:p>
        </p:txBody>
      </p:sp>
      <p:pic>
        <p:nvPicPr>
          <p:cNvPr id="13346" name="Picture 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2513" y="157163"/>
            <a:ext cx="7038975" cy="6543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30541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19</a:t>
            </a:fld>
            <a:endParaRPr lang="en-ZA"/>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9663" y="214313"/>
            <a:ext cx="6924675" cy="6429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78855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363272" cy="4522514"/>
          </a:xfrm>
        </p:spPr>
        <p:txBody>
          <a:bodyPr>
            <a:normAutofit fontScale="90000"/>
          </a:bodyPr>
          <a:lstStyle/>
          <a:p>
            <a:r>
              <a:rPr lang="en-ZA" sz="7200" b="1" dirty="0" smtClean="0"/>
              <a:t>Thank you</a:t>
            </a:r>
            <a:br>
              <a:rPr lang="en-ZA" sz="7200" b="1" dirty="0" smtClean="0"/>
            </a:br>
            <a:r>
              <a:rPr lang="en-ZA" sz="4000" dirty="0" smtClean="0"/>
              <a:t/>
            </a:r>
            <a:br>
              <a:rPr lang="en-ZA" sz="4000" dirty="0" smtClean="0"/>
            </a:br>
            <a:r>
              <a:rPr lang="en-ZA" sz="4000" dirty="0" smtClean="0"/>
              <a:t>Comments &amp; Questions?</a:t>
            </a:r>
            <a:br>
              <a:rPr lang="en-ZA" sz="4000" dirty="0" smtClean="0"/>
            </a:br>
            <a:r>
              <a:rPr lang="en-ZA" sz="3600" dirty="0" smtClean="0"/>
              <a:t/>
            </a:r>
            <a:br>
              <a:rPr lang="en-ZA" sz="3600" dirty="0" smtClean="0"/>
            </a:br>
            <a:r>
              <a:rPr lang="en-ZA" sz="3600" dirty="0" smtClean="0"/>
              <a:t>This presentation and papers available online at:</a:t>
            </a:r>
            <a:br>
              <a:rPr lang="en-ZA" sz="3600" dirty="0" smtClean="0"/>
            </a:br>
            <a:r>
              <a:rPr lang="en-ZA" sz="4000" dirty="0" smtClean="0">
                <a:hlinkClick r:id="rId3"/>
              </a:rPr>
              <a:t>www.nicspaull.com/research</a:t>
            </a:r>
            <a:r>
              <a:rPr lang="en-ZA" sz="4000" dirty="0" smtClean="0"/>
              <a:t>  </a:t>
            </a:r>
            <a:endParaRPr lang="en-ZA"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2</a:t>
            </a:fld>
            <a:endParaRPr lang="en-ZA"/>
          </a:p>
        </p:txBody>
      </p:sp>
    </p:spTree>
    <p:extLst>
      <p:ext uri="{BB962C8B-B14F-4D97-AF65-F5344CB8AC3E}">
        <p14:creationId xmlns:p14="http://schemas.microsoft.com/office/powerpoint/2010/main" xmlns="" val="3095903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20</a:t>
            </a:fld>
            <a:endParaRPr lang="en-ZA"/>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9663" y="214313"/>
            <a:ext cx="6924675" cy="6429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195736" y="2767280"/>
            <a:ext cx="5040560" cy="1323439"/>
          </a:xfrm>
          <a:prstGeom prst="rect">
            <a:avLst/>
          </a:prstGeom>
          <a:solidFill>
            <a:schemeClr val="bg1">
              <a:lumMod val="85000"/>
            </a:schemeClr>
          </a:solidFill>
        </p:spPr>
        <p:txBody>
          <a:bodyPr wrap="square" rtlCol="0">
            <a:spAutoFit/>
          </a:bodyPr>
          <a:lstStyle/>
          <a:p>
            <a:r>
              <a:rPr lang="en-ZA" dirty="0" smtClean="0"/>
              <a:t>“</a:t>
            </a:r>
            <a:r>
              <a:rPr lang="en-ZA" sz="2000" b="1" dirty="0" smtClean="0"/>
              <a:t>Only </a:t>
            </a:r>
            <a:r>
              <a:rPr lang="en-ZA" sz="2000" b="1" dirty="0"/>
              <a:t>when schools have both the incentive to respond to an accountability system as well as the capacity to do so will there be an improvement in student outcomes</a:t>
            </a:r>
            <a:r>
              <a:rPr lang="en-ZA" sz="2000" b="1" dirty="0" smtClean="0"/>
              <a:t>.” (p22) </a:t>
            </a:r>
            <a:endParaRPr lang="en-ZA" sz="2000" b="1" dirty="0"/>
          </a:p>
        </p:txBody>
      </p:sp>
    </p:spTree>
    <p:extLst>
      <p:ext uri="{BB962C8B-B14F-4D97-AF65-F5344CB8AC3E}">
        <p14:creationId xmlns:p14="http://schemas.microsoft.com/office/powerpoint/2010/main" xmlns="" val="2060590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There are signs of hope…</a:t>
            </a:r>
            <a:endParaRPr lang="en-ZA" dirty="0"/>
          </a:p>
        </p:txBody>
      </p:sp>
      <p:sp>
        <p:nvSpPr>
          <p:cNvPr id="3" name="Content Placeholder 2"/>
          <p:cNvSpPr>
            <a:spLocks noGrp="1"/>
          </p:cNvSpPr>
          <p:nvPr>
            <p:ph idx="1"/>
          </p:nvPr>
        </p:nvSpPr>
        <p:spPr/>
        <p:txBody>
          <a:bodyPr>
            <a:normAutofit lnSpcReduction="10000"/>
          </a:bodyPr>
          <a:lstStyle/>
          <a:p>
            <a:r>
              <a:rPr lang="en-ZA" dirty="0" smtClean="0"/>
              <a:t>The DBE has begun to focus on the basics</a:t>
            </a:r>
          </a:p>
          <a:p>
            <a:pPr lvl="1"/>
            <a:r>
              <a:rPr lang="en-ZA" dirty="0" smtClean="0"/>
              <a:t>CAPS curriculum</a:t>
            </a:r>
          </a:p>
          <a:p>
            <a:pPr lvl="1"/>
            <a:r>
              <a:rPr lang="en-ZA" dirty="0" smtClean="0"/>
              <a:t>Workbooks </a:t>
            </a:r>
            <a:r>
              <a:rPr lang="en-ZA" sz="2000" dirty="0" smtClean="0"/>
              <a:t>(numeracy and literacy)</a:t>
            </a:r>
          </a:p>
          <a:p>
            <a:pPr lvl="1"/>
            <a:r>
              <a:rPr lang="en-ZA" dirty="0" smtClean="0"/>
              <a:t>ANAs </a:t>
            </a:r>
            <a:r>
              <a:rPr lang="en-ZA" sz="2000" dirty="0" smtClean="0"/>
              <a:t>(not without problems)</a:t>
            </a:r>
          </a:p>
          <a:p>
            <a:pPr lvl="1"/>
            <a:endParaRPr lang="en-ZA" dirty="0"/>
          </a:p>
          <a:p>
            <a:r>
              <a:rPr lang="en-ZA" dirty="0" smtClean="0"/>
              <a:t>Some improvement in Gr9 student outcomes between TIMSS 2003 and TIMSS 2011 </a:t>
            </a:r>
          </a:p>
          <a:p>
            <a:pPr lvl="1"/>
            <a:r>
              <a:rPr lang="en-ZA" dirty="0" smtClean="0"/>
              <a:t>1.5 Grade levels (but post-improvement still exceedingly low)</a:t>
            </a:r>
            <a:endParaRPr lang="en-ZA"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21</a:t>
            </a:fld>
            <a:endParaRPr lang="en-ZA"/>
          </a:p>
        </p:txBody>
      </p:sp>
    </p:spTree>
    <p:extLst>
      <p:ext uri="{BB962C8B-B14F-4D97-AF65-F5344CB8AC3E}">
        <p14:creationId xmlns:p14="http://schemas.microsoft.com/office/powerpoint/2010/main" xmlns="" val="1203602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ZA" b="1" dirty="0" smtClean="0">
                <a:solidFill>
                  <a:srgbClr val="C00000"/>
                </a:solidFill>
              </a:rPr>
              <a:t>Way forward?</a:t>
            </a:r>
            <a:endParaRPr lang="en-ZA" b="1" dirty="0">
              <a:solidFill>
                <a:srgbClr val="C00000"/>
              </a:solidFill>
            </a:endParaRPr>
          </a:p>
        </p:txBody>
      </p:sp>
      <p:sp>
        <p:nvSpPr>
          <p:cNvPr id="3" name="Content Placeholder 2"/>
          <p:cNvSpPr txBox="1">
            <a:spLocks/>
          </p:cNvSpPr>
          <p:nvPr/>
        </p:nvSpPr>
        <p:spPr>
          <a:xfrm>
            <a:off x="395536" y="1484784"/>
            <a:ext cx="8424936" cy="4525963"/>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2400" b="1" i="0" u="none" strike="noStrike" kern="1200" cap="none" spc="0" normalizeH="0" baseline="0" noProof="0" dirty="0" smtClean="0">
                <a:ln>
                  <a:noFill/>
                </a:ln>
                <a:solidFill>
                  <a:srgbClr val="C00000"/>
                </a:solidFill>
                <a:effectLst/>
                <a:uLnTx/>
                <a:uFillTx/>
                <a:latin typeface="+mn-lt"/>
                <a:ea typeface="+mn-ea"/>
                <a:cs typeface="+mn-cs"/>
              </a:rPr>
              <a:t> </a:t>
            </a:r>
            <a:r>
              <a:rPr kumimoji="0" lang="en-ZA" sz="2000" b="1" i="0" u="none" strike="noStrike" kern="1200" cap="none" spc="0" normalizeH="0" baseline="0" noProof="0" dirty="0" smtClean="0">
                <a:ln>
                  <a:noFill/>
                </a:ln>
                <a:solidFill>
                  <a:srgbClr val="C00000"/>
                </a:solidFill>
                <a:effectLst/>
                <a:uLnTx/>
                <a:uFillTx/>
                <a:latin typeface="+mn-lt"/>
                <a:ea typeface="+mn-ea"/>
                <a:cs typeface="+mn-cs"/>
              </a:rPr>
              <a:t>Acknowledge the extent of the problem</a:t>
            </a:r>
            <a:endParaRPr kumimoji="0" lang="en-ZA" sz="2400" b="1" i="0" u="none" strike="noStrike" kern="1200" cap="none" spc="0" normalizeH="0" baseline="0" noProof="0" dirty="0" smtClean="0">
              <a:ln>
                <a:noFill/>
              </a:ln>
              <a:solidFill>
                <a:srgbClr val="C00000"/>
              </a:solidFill>
              <a:effectLst/>
              <a:uLnTx/>
              <a:uFillTx/>
              <a:latin typeface="+mn-lt"/>
              <a:ea typeface="+mn-ea"/>
              <a:cs typeface="+mn-cs"/>
            </a:endParaRPr>
          </a:p>
          <a:p>
            <a:pPr marL="800100" lvl="1" indent="-342900">
              <a:spcBef>
                <a:spcPct val="20000"/>
              </a:spcBef>
              <a:buFont typeface="Arial" pitchFamily="34" charset="0"/>
              <a:buChar char="•"/>
            </a:pPr>
            <a:r>
              <a:rPr lang="en-ZA" sz="1400" dirty="0" smtClean="0"/>
              <a:t>Low quality education is one of the three largest crises facing our country (along with HIV/AIDS and unemployment). Need the political will and public support for widespread reform.</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lang="en-ZA" sz="2400" b="1" dirty="0" smtClean="0">
                <a:solidFill>
                  <a:srgbClr val="C00000"/>
                </a:solidFill>
              </a:rPr>
              <a:t> </a:t>
            </a:r>
            <a:r>
              <a:rPr lang="en-ZA" sz="2000" b="1" dirty="0" smtClean="0">
                <a:solidFill>
                  <a:srgbClr val="C00000"/>
                </a:solidFill>
              </a:rPr>
              <a:t>Focus on the basics</a:t>
            </a:r>
            <a:endParaRPr lang="en-ZA" sz="2400" b="1" dirty="0" smtClean="0">
              <a:solidFill>
                <a:srgbClr val="C00000"/>
              </a:solidFill>
            </a:endParaRPr>
          </a:p>
          <a:p>
            <a:pPr marL="914400" lvl="1" indent="-514350">
              <a:buFont typeface="Arial" pitchFamily="34" charset="0"/>
              <a:buChar char="•"/>
              <a:defRPr/>
            </a:pPr>
            <a:r>
              <a:rPr lang="en-ZA" sz="1400" dirty="0" smtClean="0"/>
              <a:t>Every child MUST master the basics of foundational numeracy and literacy these are the building blocks of further education – weak foundations = recipe for disaster. </a:t>
            </a:r>
            <a:r>
              <a:rPr lang="en-ZA" sz="1400" smtClean="0"/>
              <a:t>Read by 10 goal!</a:t>
            </a:r>
            <a:endParaRPr lang="en-ZA" sz="1400" dirty="0" smtClean="0"/>
          </a:p>
          <a:p>
            <a:pPr marL="914400" lvl="1" indent="-514350">
              <a:buFont typeface="Arial" pitchFamily="34" charset="0"/>
              <a:buChar char="•"/>
              <a:defRPr/>
            </a:pPr>
            <a:r>
              <a:rPr lang="en-ZA" sz="1400" dirty="0" smtClean="0"/>
              <a:t>Teachers need to be in school teaching (re-introduce inspectorate?)</a:t>
            </a:r>
          </a:p>
          <a:p>
            <a:pPr marL="914400" lvl="1" indent="-514350">
              <a:buFont typeface="Arial" pitchFamily="34" charset="0"/>
              <a:buChar char="•"/>
              <a:defRPr/>
            </a:pPr>
            <a:r>
              <a:rPr lang="en-ZA" sz="1400" dirty="0" smtClean="0"/>
              <a:t>Every teacher needs a minimum competency (basic) in the subjects they teach</a:t>
            </a:r>
          </a:p>
          <a:p>
            <a:pPr marL="914400" lvl="1" indent="-514350">
              <a:buFont typeface="Arial" pitchFamily="34" charset="0"/>
              <a:buChar char="•"/>
              <a:defRPr/>
            </a:pPr>
            <a:r>
              <a:rPr lang="en-ZA" sz="1400" dirty="0" smtClean="0"/>
              <a:t>Every child (teacher) needs access to adequate learning (teaching) materials</a:t>
            </a:r>
          </a:p>
          <a:p>
            <a:pPr marL="914400" lvl="1" indent="-514350">
              <a:buFont typeface="Arial" pitchFamily="34" charset="0"/>
              <a:buChar char="•"/>
              <a:defRPr/>
            </a:pPr>
            <a:r>
              <a:rPr lang="en-ZA" sz="1400" dirty="0" smtClean="0"/>
              <a:t>Use every school day and every school period – maximise instructional time</a:t>
            </a:r>
          </a:p>
          <a:p>
            <a:pPr marL="914400" lvl="1" indent="-514350">
              <a:buFont typeface="Arial" pitchFamily="34" charset="0"/>
              <a:buChar char="•"/>
              <a:defRPr/>
            </a:pPr>
            <a:r>
              <a:rPr lang="en-ZA" sz="1400" dirty="0" smtClean="0"/>
              <a:t>Have to make sure we don’t make the same mistakes with Grade R as we have with the rest of schooling</a:t>
            </a:r>
          </a:p>
          <a:p>
            <a:pPr marL="457200" indent="-514350">
              <a:buFont typeface="+mj-lt"/>
              <a:buAutoNum type="arabicPeriod"/>
              <a:defRPr/>
            </a:pPr>
            <a:r>
              <a:rPr lang="en-ZA" sz="2000" b="1" dirty="0" smtClean="0">
                <a:solidFill>
                  <a:srgbClr val="C00000"/>
                </a:solidFill>
              </a:rPr>
              <a:t>Increase information, accountability &amp; transparency</a:t>
            </a:r>
          </a:p>
          <a:p>
            <a:pPr marL="914400" lvl="1" indent="-514350">
              <a:buFont typeface="Arial" pitchFamily="34" charset="0"/>
              <a:buChar char="•"/>
              <a:defRPr/>
            </a:pPr>
            <a:r>
              <a:rPr lang="en-ZA" sz="1400" dirty="0" smtClean="0"/>
              <a:t>At ALL levels – DBE, district, school, classroom, learner</a:t>
            </a:r>
          </a:p>
          <a:p>
            <a:pPr marL="914400" lvl="1" indent="-514350">
              <a:buFont typeface="Arial" pitchFamily="34" charset="0"/>
              <a:buChar char="•"/>
              <a:defRPr/>
            </a:pPr>
            <a:r>
              <a:rPr lang="en-ZA" sz="1400" dirty="0" smtClean="0"/>
              <a:t>Strengthen ANA. Get psychometrics right (so comparable across years), externally evaluate @ 1 grade</a:t>
            </a:r>
          </a:p>
          <a:p>
            <a:pPr marL="914400" lvl="1" indent="-514350">
              <a:buFont typeface="Arial" pitchFamily="34" charset="0"/>
              <a:buChar char="•"/>
              <a:defRPr/>
            </a:pPr>
            <a:r>
              <a:rPr lang="en-ZA" sz="1400" dirty="0" smtClean="0"/>
              <a:t>Set realistic goals for improvement and hold people accountable </a:t>
            </a:r>
          </a:p>
          <a:p>
            <a:pPr marL="457200" indent="-514350">
              <a:buFont typeface="+mj-lt"/>
              <a:buAutoNum type="arabicPeriod"/>
              <a:defRPr/>
            </a:pPr>
            <a:r>
              <a:rPr lang="en-ZA" sz="2000" b="1" dirty="0" smtClean="0">
                <a:solidFill>
                  <a:srgbClr val="C00000"/>
                </a:solidFill>
              </a:rPr>
              <a:t>Focus on teachers</a:t>
            </a:r>
            <a:endParaRPr lang="en-ZA" sz="2000" b="1" dirty="0">
              <a:solidFill>
                <a:srgbClr val="C00000"/>
              </a:solidFill>
            </a:endParaRPr>
          </a:p>
          <a:p>
            <a:pPr marL="914400" lvl="1" indent="-514350">
              <a:buFont typeface="Arial" pitchFamily="34" charset="0"/>
              <a:buChar char="•"/>
              <a:defRPr/>
            </a:pPr>
            <a:r>
              <a:rPr lang="en-ZA" sz="1400" dirty="0" smtClean="0"/>
              <a:t>Have to find a way of raising the quality of both (1) new, but especially (2) existing teachers</a:t>
            </a:r>
          </a:p>
          <a:p>
            <a:pPr marL="914400" lvl="1" indent="-514350">
              <a:buFont typeface="Arial" pitchFamily="34" charset="0"/>
              <a:buChar char="•"/>
              <a:defRPr/>
            </a:pPr>
            <a:r>
              <a:rPr lang="en-ZA" sz="1400" dirty="0" smtClean="0"/>
              <a:t>Q&amp;A - Prof Muller (UCT): </a:t>
            </a:r>
            <a:r>
              <a:rPr lang="en-ZA" sz="1200" b="1" dirty="0"/>
              <a:t>What do you think is the most under-researched area in South African </a:t>
            </a:r>
            <a:r>
              <a:rPr lang="en-ZA" sz="1200" b="1" dirty="0" smtClean="0"/>
              <a:t>education?</a:t>
            </a:r>
            <a:endParaRPr lang="en-ZA" sz="1200" dirty="0"/>
          </a:p>
          <a:p>
            <a:pPr marL="1371600" lvl="2" indent="-514350">
              <a:buFont typeface="Arial" pitchFamily="34" charset="0"/>
              <a:buChar char="•"/>
              <a:defRPr/>
            </a:pPr>
            <a:r>
              <a:rPr lang="en-ZA" sz="1200" dirty="0" smtClean="0"/>
              <a:t>“We </a:t>
            </a:r>
            <a:r>
              <a:rPr lang="en-ZA" sz="1200" dirty="0"/>
              <a:t>have no idea what it will take to make knowledgeable teachers out of clueless ones, at least not while they are actually on-the-job</a:t>
            </a:r>
            <a:r>
              <a:rPr lang="en-ZA" sz="1200" dirty="0" smtClean="0"/>
              <a:t>.”</a:t>
            </a:r>
            <a:endParaRPr lang="en-ZA" sz="1200" dirty="0"/>
          </a:p>
          <a:p>
            <a:pPr marL="914400" lvl="1" indent="-514350">
              <a:buFont typeface="Arial" pitchFamily="34" charset="0"/>
              <a:buChar char="•"/>
              <a:defRPr/>
            </a:pPr>
            <a:endParaRPr lang="en-ZA" sz="1400" dirty="0"/>
          </a:p>
          <a:p>
            <a:pPr marL="914400" lvl="1" indent="-514350">
              <a:buFont typeface="Arial" pitchFamily="34" charset="0"/>
              <a:buChar char="•"/>
              <a:defRPr/>
            </a:pPr>
            <a:endParaRPr lang="en-ZA" sz="1400" dirty="0" smtClean="0"/>
          </a:p>
        </p:txBody>
      </p:sp>
      <p:sp>
        <p:nvSpPr>
          <p:cNvPr id="4" name="Slide Number Placeholder 3"/>
          <p:cNvSpPr>
            <a:spLocks noGrp="1"/>
          </p:cNvSpPr>
          <p:nvPr>
            <p:ph type="sldNum" sz="quarter" idx="12"/>
          </p:nvPr>
        </p:nvSpPr>
        <p:spPr/>
        <p:txBody>
          <a:bodyPr/>
          <a:lstStyle/>
          <a:p>
            <a:fld id="{555B2511-D5A3-487A-82FF-4C039FEE504B}" type="slidenum">
              <a:rPr lang="en-ZA" smtClean="0"/>
              <a:pPr/>
              <a:t>22</a:t>
            </a:fld>
            <a:endParaRPr lang="en-ZA"/>
          </a:p>
        </p:txBody>
      </p:sp>
    </p:spTree>
    <p:extLst>
      <p:ext uri="{BB962C8B-B14F-4D97-AF65-F5344CB8AC3E}">
        <p14:creationId xmlns:p14="http://schemas.microsoft.com/office/powerpoint/2010/main" xmlns="" val="1408633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5</a:t>
            </a:r>
            <a:r>
              <a:rPr lang="en-ZA" dirty="0" smtClean="0"/>
              <a:t> “Take-Home” points</a:t>
            </a:r>
            <a:endParaRPr lang="en-ZA" dirty="0"/>
          </a:p>
        </p:txBody>
      </p:sp>
      <p:sp>
        <p:nvSpPr>
          <p:cNvPr id="3" name="Content Placeholder 2"/>
          <p:cNvSpPr>
            <a:spLocks noGrp="1"/>
          </p:cNvSpPr>
          <p:nvPr>
            <p:ph idx="1"/>
          </p:nvPr>
        </p:nvSpPr>
        <p:spPr>
          <a:xfrm>
            <a:off x="467544" y="1628800"/>
            <a:ext cx="5472608" cy="4896544"/>
          </a:xfrm>
        </p:spPr>
        <p:txBody>
          <a:bodyPr>
            <a:normAutofit fontScale="70000" lnSpcReduction="20000"/>
          </a:bodyPr>
          <a:lstStyle/>
          <a:p>
            <a:pPr marL="0" indent="0">
              <a:buNone/>
            </a:pPr>
            <a:r>
              <a:rPr lang="en-ZA" sz="2200" i="1" dirty="0" smtClean="0"/>
              <a:t>Many things we have not discussed – Grade-R/ECD, teacher unions and politics, civil service capacity constraints, LOLT, teacher training (in- and pre-), RCTs, resources,  etc.</a:t>
            </a:r>
          </a:p>
          <a:p>
            <a:pPr marL="0" indent="0">
              <a:buNone/>
            </a:pPr>
            <a:endParaRPr lang="en-ZA" sz="2400" dirty="0" smtClean="0"/>
          </a:p>
          <a:p>
            <a:pPr marL="457200" indent="-457200">
              <a:buFont typeface="+mj-lt"/>
              <a:buAutoNum type="arabicPeriod"/>
            </a:pPr>
            <a:r>
              <a:rPr lang="en-ZA" sz="2400" dirty="0" smtClean="0"/>
              <a:t>South Africa performs extremely poorly on local and international assessments of educational achievement.</a:t>
            </a:r>
          </a:p>
          <a:p>
            <a:pPr marL="457200" indent="-457200">
              <a:buFont typeface="+mj-lt"/>
              <a:buAutoNum type="arabicPeriod"/>
            </a:pPr>
            <a:endParaRPr lang="en-ZA" sz="2400" dirty="0" smtClean="0"/>
          </a:p>
          <a:p>
            <a:pPr marL="457200" indent="-457200">
              <a:buFont typeface="+mj-lt"/>
              <a:buAutoNum type="arabicPeriod"/>
            </a:pPr>
            <a:r>
              <a:rPr lang="en-ZA" sz="2400" dirty="0"/>
              <a:t>In SA we have two public schooling systems not one.</a:t>
            </a:r>
          </a:p>
          <a:p>
            <a:pPr marL="457200" indent="-457200">
              <a:buFont typeface="+mj-lt"/>
              <a:buAutoNum type="arabicPeriod"/>
            </a:pPr>
            <a:endParaRPr lang="en-ZA" sz="2400" dirty="0" smtClean="0"/>
          </a:p>
          <a:p>
            <a:pPr marL="457200" indent="-457200">
              <a:buFont typeface="+mj-lt"/>
              <a:buAutoNum type="arabicPeriod"/>
            </a:pPr>
            <a:r>
              <a:rPr lang="en-ZA" sz="2400" dirty="0" smtClean="0"/>
              <a:t>Teacher content knowledge in South Africa is extremely low</a:t>
            </a:r>
          </a:p>
          <a:p>
            <a:pPr marL="457200" indent="-457200">
              <a:buFont typeface="+mj-lt"/>
              <a:buAutoNum type="arabicPeriod"/>
            </a:pPr>
            <a:endParaRPr lang="en-ZA" sz="2400" dirty="0"/>
          </a:p>
          <a:p>
            <a:pPr marL="457200" indent="-457200">
              <a:buFont typeface="+mj-lt"/>
              <a:buAutoNum type="arabicPeriod"/>
            </a:pPr>
            <a:r>
              <a:rPr lang="en-ZA" sz="2400" dirty="0" smtClean="0"/>
              <a:t>In large parts of the schooling system there is very little learning taking place.</a:t>
            </a:r>
          </a:p>
          <a:p>
            <a:pPr marL="457200" indent="-457200">
              <a:buFont typeface="+mj-lt"/>
              <a:buAutoNum type="arabicPeriod"/>
            </a:pPr>
            <a:endParaRPr lang="en-ZA" sz="2400" dirty="0" smtClean="0"/>
          </a:p>
          <a:p>
            <a:pPr marL="457200" indent="-457200">
              <a:buFont typeface="+mj-lt"/>
              <a:buAutoNum type="arabicPeriod"/>
            </a:pPr>
            <a:r>
              <a:rPr lang="en-ZA" sz="2400" dirty="0" smtClean="0"/>
              <a:t>Strategies for improvement need to focus on 1) accountability, 2) capacity, 3) alignment.</a:t>
            </a:r>
          </a:p>
          <a:p>
            <a:endParaRPr lang="en-ZA" sz="2400" dirty="0" smtClean="0"/>
          </a:p>
        </p:txBody>
      </p:sp>
      <p:sp>
        <p:nvSpPr>
          <p:cNvPr id="4" name="Slide Number Placeholder 3"/>
          <p:cNvSpPr>
            <a:spLocks noGrp="1"/>
          </p:cNvSpPr>
          <p:nvPr>
            <p:ph type="sldNum" sz="quarter" idx="12"/>
          </p:nvPr>
        </p:nvSpPr>
        <p:spPr/>
        <p:txBody>
          <a:bodyPr/>
          <a:lstStyle/>
          <a:p>
            <a:fld id="{555B2511-D5A3-487A-82FF-4C039FEE504B}" type="slidenum">
              <a:rPr lang="en-ZA" smtClean="0"/>
              <a:pPr/>
              <a:t>23</a:t>
            </a:fld>
            <a:endParaRPr lang="en-ZA"/>
          </a:p>
        </p:txBody>
      </p:sp>
      <p:graphicFrame>
        <p:nvGraphicFramePr>
          <p:cNvPr id="5" name="Diagram 4"/>
          <p:cNvGraphicFramePr/>
          <p:nvPr>
            <p:extLst>
              <p:ext uri="{D42A27DB-BD31-4B8C-83A1-F6EECF244321}">
                <p14:modId xmlns:p14="http://schemas.microsoft.com/office/powerpoint/2010/main" xmlns="" val="1347128997"/>
              </p:ext>
            </p:extLst>
          </p:nvPr>
        </p:nvGraphicFramePr>
        <p:xfrm>
          <a:off x="5076056" y="2636912"/>
          <a:ext cx="4032448"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3184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7BF61DF9-2290-435F-99ED-4383C002E642}"/>
                                            </p:graphicEl>
                                          </p:spTgt>
                                        </p:tgtEl>
                                        <p:attrNameLst>
                                          <p:attrName>style.visibility</p:attrName>
                                        </p:attrNameLst>
                                      </p:cBhvr>
                                      <p:to>
                                        <p:strVal val="visible"/>
                                      </p:to>
                                    </p:set>
                                    <p:animEffect transition="in" filter="wheel(1)">
                                      <p:cBhvr>
                                        <p:cTn id="7" dur="1000"/>
                                        <p:tgtEl>
                                          <p:spTgt spid="5">
                                            <p:graphicEl>
                                              <a:dgm id="{7BF61DF9-2290-435F-99ED-4383C002E64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59DB91FF-8856-40C4-8DD9-453DD8EE423D}"/>
                                            </p:graphicEl>
                                          </p:spTgt>
                                        </p:tgtEl>
                                        <p:attrNameLst>
                                          <p:attrName>style.visibility</p:attrName>
                                        </p:attrNameLst>
                                      </p:cBhvr>
                                      <p:to>
                                        <p:strVal val="visible"/>
                                      </p:to>
                                    </p:set>
                                    <p:animEffect transition="in" filter="wheel(1)">
                                      <p:cBhvr>
                                        <p:cTn id="12" dur="1000"/>
                                        <p:tgtEl>
                                          <p:spTgt spid="5">
                                            <p:graphicEl>
                                              <a:dgm id="{59DB91FF-8856-40C4-8DD9-453DD8EE423D}"/>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1E446F85-7056-4EB8-ADCC-D9EA52599DC3}"/>
                                            </p:graphicEl>
                                          </p:spTgt>
                                        </p:tgtEl>
                                        <p:attrNameLst>
                                          <p:attrName>style.visibility</p:attrName>
                                        </p:attrNameLst>
                                      </p:cBhvr>
                                      <p:to>
                                        <p:strVal val="visible"/>
                                      </p:to>
                                    </p:set>
                                    <p:animEffect transition="in" filter="wheel(1)">
                                      <p:cBhvr>
                                        <p:cTn id="15" dur="1000"/>
                                        <p:tgtEl>
                                          <p:spTgt spid="5">
                                            <p:graphicEl>
                                              <a:dgm id="{1E446F85-7056-4EB8-ADCC-D9EA52599DC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106526A1-AD82-46A2-AC8C-B42D1F5217ED}"/>
                                            </p:graphicEl>
                                          </p:spTgt>
                                        </p:tgtEl>
                                        <p:attrNameLst>
                                          <p:attrName>style.visibility</p:attrName>
                                        </p:attrNameLst>
                                      </p:cBhvr>
                                      <p:to>
                                        <p:strVal val="visible"/>
                                      </p:to>
                                    </p:set>
                                    <p:animEffect transition="in" filter="wheel(1)">
                                      <p:cBhvr>
                                        <p:cTn id="20" dur="1000"/>
                                        <p:tgtEl>
                                          <p:spTgt spid="5">
                                            <p:graphicEl>
                                              <a:dgm id="{106526A1-AD82-46A2-AC8C-B42D1F5217ED}"/>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3AD1B559-2D50-460D-8E8F-419A7CB078EE}"/>
                                            </p:graphicEl>
                                          </p:spTgt>
                                        </p:tgtEl>
                                        <p:attrNameLst>
                                          <p:attrName>style.visibility</p:attrName>
                                        </p:attrNameLst>
                                      </p:cBhvr>
                                      <p:to>
                                        <p:strVal val="visible"/>
                                      </p:to>
                                    </p:set>
                                    <p:animEffect transition="in" filter="wheel(1)">
                                      <p:cBhvr>
                                        <p:cTn id="23" dur="1000"/>
                                        <p:tgtEl>
                                          <p:spTgt spid="5">
                                            <p:graphicEl>
                                              <a:dgm id="{3AD1B559-2D50-460D-8E8F-419A7CB078EE}"/>
                                            </p:graphic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5">
                                            <p:graphicEl>
                                              <a:dgm id="{A9716CFE-04DB-4A1A-B650-87D4A83D0BBF}"/>
                                            </p:graphicEl>
                                          </p:spTgt>
                                        </p:tgtEl>
                                        <p:attrNameLst>
                                          <p:attrName>style.visibility</p:attrName>
                                        </p:attrNameLst>
                                      </p:cBhvr>
                                      <p:to>
                                        <p:strVal val="visible"/>
                                      </p:to>
                                    </p:set>
                                    <p:animEffect transition="in" filter="wheel(1)">
                                      <p:cBhvr>
                                        <p:cTn id="26" dur="1000"/>
                                        <p:tgtEl>
                                          <p:spTgt spid="5">
                                            <p:graphicEl>
                                              <a:dgm id="{A9716CFE-04DB-4A1A-B650-87D4A83D0B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Further issues we can discuss</a:t>
            </a:r>
            <a:endParaRPr lang="en-ZA" dirty="0"/>
          </a:p>
        </p:txBody>
      </p:sp>
      <p:sp>
        <p:nvSpPr>
          <p:cNvPr id="3" name="Content Placeholder 2"/>
          <p:cNvSpPr>
            <a:spLocks noGrp="1"/>
          </p:cNvSpPr>
          <p:nvPr>
            <p:ph idx="1"/>
          </p:nvPr>
        </p:nvSpPr>
        <p:spPr/>
        <p:txBody>
          <a:bodyPr>
            <a:normAutofit/>
          </a:bodyPr>
          <a:lstStyle/>
          <a:p>
            <a:r>
              <a:rPr lang="en-ZA" sz="2800" u="sng" dirty="0" smtClean="0"/>
              <a:t>Solution</a:t>
            </a:r>
            <a:r>
              <a:rPr lang="en-ZA" sz="2800" dirty="0" smtClean="0"/>
              <a:t>: Identifying binding constraints</a:t>
            </a:r>
          </a:p>
          <a:p>
            <a:r>
              <a:rPr lang="en-ZA" sz="2800" dirty="0" smtClean="0"/>
              <a:t>Grade R in SA – not more of the same</a:t>
            </a:r>
          </a:p>
          <a:p>
            <a:r>
              <a:rPr lang="en-ZA" sz="2800" dirty="0" smtClean="0"/>
              <a:t>Resources</a:t>
            </a:r>
          </a:p>
          <a:p>
            <a:r>
              <a:rPr lang="en-ZA" sz="2800" dirty="0" smtClean="0"/>
              <a:t>New and existing RESEP projects</a:t>
            </a:r>
          </a:p>
          <a:p>
            <a:r>
              <a:rPr lang="en-ZA" sz="2800" dirty="0" smtClean="0"/>
              <a:t>What proportion of SA kids make it to </a:t>
            </a:r>
            <a:r>
              <a:rPr lang="en-ZA" sz="2800" dirty="0" err="1" smtClean="0"/>
              <a:t>uni</a:t>
            </a:r>
            <a:r>
              <a:rPr lang="en-ZA" sz="2800" dirty="0" smtClean="0"/>
              <a:t>?</a:t>
            </a:r>
          </a:p>
          <a:p>
            <a:r>
              <a:rPr lang="en-ZA" sz="2800" dirty="0" smtClean="0"/>
              <a:t>What can businesses do to help?</a:t>
            </a:r>
          </a:p>
          <a:p>
            <a:pPr lvl="1"/>
            <a:r>
              <a:rPr lang="en-ZA" sz="2400" dirty="0" smtClean="0"/>
              <a:t>Warm-glow effect or turning the ship?</a:t>
            </a:r>
          </a:p>
        </p:txBody>
      </p:sp>
      <p:sp>
        <p:nvSpPr>
          <p:cNvPr id="4" name="Slide Number Placeholder 3"/>
          <p:cNvSpPr>
            <a:spLocks noGrp="1"/>
          </p:cNvSpPr>
          <p:nvPr>
            <p:ph type="sldNum" sz="quarter" idx="12"/>
          </p:nvPr>
        </p:nvSpPr>
        <p:spPr/>
        <p:txBody>
          <a:bodyPr/>
          <a:lstStyle/>
          <a:p>
            <a:fld id="{555B2511-D5A3-487A-82FF-4C039FEE504B}" type="slidenum">
              <a:rPr lang="en-ZA" smtClean="0"/>
              <a:pPr/>
              <a:t>24</a:t>
            </a:fld>
            <a:endParaRPr lang="en-ZA"/>
          </a:p>
        </p:txBody>
      </p:sp>
    </p:spTree>
    <p:extLst>
      <p:ext uri="{BB962C8B-B14F-4D97-AF65-F5344CB8AC3E}">
        <p14:creationId xmlns:p14="http://schemas.microsoft.com/office/powerpoint/2010/main" xmlns="" val="2660299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3850" y="476250"/>
            <a:ext cx="6850063" cy="1228725"/>
          </a:xfrm>
        </p:spPr>
        <p:txBody>
          <a:bodyPr/>
          <a:lstStyle/>
          <a:p>
            <a:r>
              <a:rPr lang="en-ZA">
                <a:latin typeface="Calibri" charset="0"/>
              </a:rPr>
              <a:t>References &amp; further reading</a:t>
            </a:r>
          </a:p>
        </p:txBody>
      </p:sp>
      <p:sp>
        <p:nvSpPr>
          <p:cNvPr id="29699" name="Content Placeholder 2"/>
          <p:cNvSpPr>
            <a:spLocks noGrp="1"/>
          </p:cNvSpPr>
          <p:nvPr>
            <p:ph idx="1"/>
          </p:nvPr>
        </p:nvSpPr>
        <p:spPr>
          <a:xfrm>
            <a:off x="457200" y="2060575"/>
            <a:ext cx="8229600" cy="4065588"/>
          </a:xfrm>
        </p:spPr>
        <p:txBody>
          <a:bodyPr>
            <a:normAutofit lnSpcReduction="10000"/>
          </a:bodyPr>
          <a:lstStyle/>
          <a:p>
            <a:r>
              <a:rPr lang="en-ZA" sz="1400" dirty="0" smtClean="0">
                <a:latin typeface="Calibri" charset="0"/>
              </a:rPr>
              <a:t>For work on poverty and inequality – SALDRU/RESEP websites &amp; working papers good start.</a:t>
            </a:r>
          </a:p>
          <a:p>
            <a:r>
              <a:rPr lang="en-ZA" sz="1400" dirty="0" smtClean="0">
                <a:latin typeface="Calibri" charset="0"/>
              </a:rPr>
              <a:t>Fiske</a:t>
            </a:r>
            <a:r>
              <a:rPr lang="en-ZA" sz="1400" dirty="0">
                <a:latin typeface="Calibri" charset="0"/>
              </a:rPr>
              <a:t>, E., &amp; Ladd, H. (2004). </a:t>
            </a:r>
            <a:r>
              <a:rPr lang="en-ZA" sz="1400" i="1" dirty="0">
                <a:latin typeface="Calibri" charset="0"/>
                <a:hlinkClick r:id="rId2"/>
              </a:rPr>
              <a:t>Elusive Equity: Education Reform in Post-apartheid South Africa.</a:t>
            </a:r>
            <a:r>
              <a:rPr lang="en-ZA" sz="1400" dirty="0">
                <a:latin typeface="Calibri" charset="0"/>
              </a:rPr>
              <a:t> Washington: Brookings Institution Press / HSRC Press.</a:t>
            </a:r>
          </a:p>
          <a:p>
            <a:r>
              <a:rPr lang="en-ZA" sz="1400" dirty="0">
                <a:latin typeface="Calibri" charset="0"/>
              </a:rPr>
              <a:t>Fleisch, B. (2008). </a:t>
            </a:r>
            <a:r>
              <a:rPr lang="en-ZA" sz="1400" i="1" dirty="0">
                <a:latin typeface="Calibri" charset="0"/>
                <a:hlinkClick r:id="rId3"/>
              </a:rPr>
              <a:t>Primary Education in Crisis: Why South African schoolchildren underachieve in reading and mathematics</a:t>
            </a:r>
            <a:r>
              <a:rPr lang="en-ZA" sz="1400" i="1" dirty="0">
                <a:latin typeface="Calibri" charset="0"/>
              </a:rPr>
              <a:t>.</a:t>
            </a:r>
            <a:r>
              <a:rPr lang="en-ZA" sz="1400" dirty="0">
                <a:latin typeface="Calibri" charset="0"/>
              </a:rPr>
              <a:t> Cape Town. : Juta &amp; Co.</a:t>
            </a:r>
          </a:p>
          <a:p>
            <a:r>
              <a:rPr lang="en-ZA" sz="1400" dirty="0">
                <a:latin typeface="Calibri" charset="0"/>
              </a:rPr>
              <a:t>Donalson, A. (1992). </a:t>
            </a:r>
            <a:r>
              <a:rPr lang="en-ZA" sz="1400" i="1" dirty="0">
                <a:latin typeface="Calibri" charset="0"/>
                <a:hlinkClick r:id="rId4"/>
              </a:rPr>
              <a:t>Content, Quality and Flexibility: The Economics of Education System Change</a:t>
            </a:r>
            <a:r>
              <a:rPr lang="en-ZA" sz="1400" i="1" dirty="0">
                <a:latin typeface="Calibri" charset="0"/>
              </a:rPr>
              <a:t>. Spotlight 5/92.</a:t>
            </a:r>
            <a:r>
              <a:rPr lang="en-ZA" sz="1400" dirty="0">
                <a:latin typeface="Calibri" charset="0"/>
              </a:rPr>
              <a:t> Johannesburg: South African Institute of Race Relations.</a:t>
            </a:r>
          </a:p>
          <a:p>
            <a:r>
              <a:rPr lang="en-ZA" sz="1400" dirty="0">
                <a:latin typeface="Calibri" charset="0"/>
              </a:rPr>
              <a:t>Taylor, S., &amp; Yu, D. (2009). </a:t>
            </a:r>
            <a:r>
              <a:rPr lang="en-ZA" sz="1400" dirty="0">
                <a:latin typeface="Calibri" charset="0"/>
                <a:hlinkClick r:id="rId5"/>
              </a:rPr>
              <a:t>The Importance of Socioeconomic Status in Determining Educational Achievement in South Africa</a:t>
            </a:r>
            <a:r>
              <a:rPr lang="en-ZA" sz="1400" dirty="0">
                <a:latin typeface="Calibri" charset="0"/>
              </a:rPr>
              <a:t>. </a:t>
            </a:r>
            <a:r>
              <a:rPr lang="en-ZA" sz="1400" i="1" dirty="0">
                <a:latin typeface="Calibri" charset="0"/>
              </a:rPr>
              <a:t>Stellenbosch Economic Working Papers</a:t>
            </a:r>
            <a:r>
              <a:rPr lang="en-ZA" sz="1400" dirty="0">
                <a:latin typeface="Calibri" charset="0"/>
              </a:rPr>
              <a:t>.</a:t>
            </a:r>
          </a:p>
          <a:p>
            <a:r>
              <a:rPr lang="en-ZA" sz="1400" dirty="0">
                <a:latin typeface="Calibri" charset="0"/>
              </a:rPr>
              <a:t>Van der Berg, S., Burger, C., Burger, R., de Vos, M., du Rand, G., Gustafsson, M., Shepherd, D., Spaull, N., Taylor, S., van Broekhuizen, H., and von Fintel, D. (2011). </a:t>
            </a:r>
            <a:r>
              <a:rPr lang="en-ZA" sz="1400" dirty="0">
                <a:latin typeface="Calibri" charset="0"/>
                <a:hlinkClick r:id="rId6"/>
              </a:rPr>
              <a:t>Low quality education as a poverty trap</a:t>
            </a:r>
            <a:r>
              <a:rPr lang="en-ZA" sz="1400" dirty="0">
                <a:latin typeface="Calibri" charset="0"/>
              </a:rPr>
              <a:t>. Stellenbosch: University of Stellenbosch, Department of Economics. Research report for the PSPPD project for Presidency.</a:t>
            </a:r>
          </a:p>
          <a:p>
            <a:r>
              <a:rPr lang="en-ZA" sz="1400" dirty="0">
                <a:latin typeface="Calibri" charset="0"/>
              </a:rPr>
              <a:t>Spaull, N. 2013. </a:t>
            </a:r>
            <a:r>
              <a:rPr lang="en-ZA" sz="1400" dirty="0">
                <a:latin typeface="Calibri" charset="0"/>
                <a:hlinkClick r:id="rId7"/>
              </a:rPr>
              <a:t>Poverty &amp; Privilege: Primary School Inequality in South Africa</a:t>
            </a:r>
            <a:r>
              <a:rPr lang="en-ZA" sz="1400" dirty="0">
                <a:latin typeface="Calibri" charset="0"/>
              </a:rPr>
              <a:t>. </a:t>
            </a:r>
            <a:r>
              <a:rPr lang="en-ZA" sz="1400" i="1" dirty="0">
                <a:latin typeface="Calibri" charset="0"/>
              </a:rPr>
              <a:t>International Journal of Educational Development. </a:t>
            </a:r>
            <a:r>
              <a:rPr lang="en-ZA" sz="1400" dirty="0">
                <a:latin typeface="Calibri" charset="0"/>
              </a:rPr>
              <a:t>33 (2013) pp. 436-447  (WP </a:t>
            </a:r>
            <a:r>
              <a:rPr lang="en-ZA" sz="1400" dirty="0">
                <a:latin typeface="Calibri" charset="0"/>
                <a:hlinkClick r:id="rId8"/>
              </a:rPr>
              <a:t>here</a:t>
            </a:r>
            <a:r>
              <a:rPr lang="en-ZA" sz="1400" dirty="0">
                <a:latin typeface="Calibri" charset="0"/>
              </a:rPr>
              <a:t>)</a:t>
            </a:r>
          </a:p>
          <a:p>
            <a:r>
              <a:rPr lang="en-ZA" sz="1400" dirty="0">
                <a:latin typeface="Calibri" charset="0"/>
              </a:rPr>
              <a:t>Spaull, N. 2013. </a:t>
            </a:r>
            <a:r>
              <a:rPr lang="en-ZA" sz="1400" i="1" dirty="0">
                <a:latin typeface="Calibri" charset="0"/>
                <a:hlinkClick r:id="rId9"/>
              </a:rPr>
              <a:t>South Africa’s Education Crisis: The Quality of Education in South Africa 1995-2011</a:t>
            </a:r>
            <a:r>
              <a:rPr lang="en-ZA" sz="1400" dirty="0">
                <a:latin typeface="Calibri" charset="0"/>
              </a:rPr>
              <a:t>. Centre for Development and Enterprise.</a:t>
            </a:r>
          </a:p>
          <a:p>
            <a:endParaRPr lang="en-ZA" sz="1400" dirty="0">
              <a:latin typeface="Calibri" charset="0"/>
            </a:endParaRPr>
          </a:p>
          <a:p>
            <a:endParaRPr lang="en-ZA" sz="1400" dirty="0">
              <a:latin typeface="Calibri" charset="0"/>
            </a:endParaRPr>
          </a:p>
        </p:txBody>
      </p:sp>
    </p:spTree>
    <p:extLst>
      <p:ext uri="{BB962C8B-B14F-4D97-AF65-F5344CB8AC3E}">
        <p14:creationId xmlns:p14="http://schemas.microsoft.com/office/powerpoint/2010/main" xmlns="" val="3206120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26</a:t>
            </a:fld>
            <a:endParaRPr lang="en-ZA"/>
          </a:p>
        </p:txBody>
      </p:sp>
      <p:graphicFrame>
        <p:nvGraphicFramePr>
          <p:cNvPr id="5" name="Diagram 4"/>
          <p:cNvGraphicFramePr/>
          <p:nvPr>
            <p:extLst>
              <p:ext uri="{D42A27DB-BD31-4B8C-83A1-F6EECF244321}">
                <p14:modId xmlns:p14="http://schemas.microsoft.com/office/powerpoint/2010/main" xmlns="" val="1681166004"/>
              </p:ext>
            </p:extLst>
          </p:nvPr>
        </p:nvGraphicFramePr>
        <p:xfrm>
          <a:off x="467544" y="260648"/>
          <a:ext cx="813690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5882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05E8CCC-791B-488A-BEC4-8B912ED05C0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F6C528B-8C4A-4F95-B362-2FDAC40BBF1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6A11ACCE-094B-47CD-801D-2FC6256BBDD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3DA960A4-B27E-4AE2-8EF6-0FC699BBD40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9F6E7B8-550D-4BE6-9706-76D63D52CFF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930D2AE-8858-462F-90FB-ED7AC4BE5A2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6635811-3A4A-44E1-8E35-45EAEC47556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A08C8600-5E55-4248-B08C-EE1FD83C870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C4A4A127-EE84-452D-AE10-46CC321FE2A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0892EC48-933E-47F6-B1BE-D6E2E880C60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A07D68AF-2A75-42AD-AA0A-6160893A8FA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31A41989-BEA2-4558-88DF-18E6FF2A4CEE}"/>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042CDF1E-0E2C-483C-956E-D70585AF03D1}"/>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60E847D8-B202-3F49-9037-266D3EB244D0}"/>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81706860-0023-C940-B645-D5CE6D797A7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8229600" cy="1930226"/>
          </a:xfrm>
        </p:spPr>
        <p:txBody>
          <a:bodyPr/>
          <a:lstStyle/>
          <a:p>
            <a:r>
              <a:rPr lang="en-US" dirty="0" smtClean="0"/>
              <a:t>Binding constraints approach</a:t>
            </a:r>
            <a:endParaRPr lang="en-US"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27</a:t>
            </a:fld>
            <a:endParaRPr lang="en-ZA"/>
          </a:p>
        </p:txBody>
      </p:sp>
    </p:spTree>
    <p:extLst>
      <p:ext uri="{BB962C8B-B14F-4D97-AF65-F5344CB8AC3E}">
        <p14:creationId xmlns:p14="http://schemas.microsoft.com/office/powerpoint/2010/main" xmlns="" val="1918331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4" name="Slide Number Placeholder 3"/>
          <p:cNvSpPr>
            <a:spLocks noGrp="1"/>
          </p:cNvSpPr>
          <p:nvPr>
            <p:ph type="sldNum" sz="quarter" idx="12"/>
          </p:nvPr>
        </p:nvSpPr>
        <p:spPr/>
        <p:txBody>
          <a:bodyPr/>
          <a:lstStyle/>
          <a:p>
            <a:fld id="{555B2511-D5A3-487A-82FF-4C039FEE504B}" type="slidenum">
              <a:rPr lang="en-ZA" smtClean="0"/>
              <a:pPr/>
              <a:t>28</a:t>
            </a:fld>
            <a:endParaRPr lang="en-ZA"/>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63" y="23813"/>
            <a:ext cx="8982075" cy="681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4644008" y="0"/>
            <a:ext cx="4176464" cy="674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207599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4" name="Slide Number Placeholder 3"/>
          <p:cNvSpPr>
            <a:spLocks noGrp="1"/>
          </p:cNvSpPr>
          <p:nvPr>
            <p:ph type="sldNum" sz="quarter" idx="12"/>
          </p:nvPr>
        </p:nvSpPr>
        <p:spPr/>
        <p:txBody>
          <a:bodyPr/>
          <a:lstStyle/>
          <a:p>
            <a:fld id="{555B2511-D5A3-487A-82FF-4C039FEE504B}" type="slidenum">
              <a:rPr lang="en-ZA" smtClean="0"/>
              <a:pPr/>
              <a:t>29</a:t>
            </a:fld>
            <a:endParaRPr lang="en-ZA"/>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63" y="23813"/>
            <a:ext cx="8982075" cy="681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375951" y="548680"/>
            <a:ext cx="4176464" cy="6194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097939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 union membership in SA</a:t>
            </a:r>
            <a:br>
              <a:rPr lang="en-US" dirty="0" smtClean="0"/>
            </a:br>
            <a:r>
              <a:rPr lang="en-US" sz="3100" i="1" dirty="0" smtClean="0"/>
              <a:t>(as at 31 December 2012)</a:t>
            </a:r>
            <a:endParaRPr lang="en-US" sz="3100" i="1"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3</a:t>
            </a:fld>
            <a:endParaRPr lang="en-ZA"/>
          </a:p>
        </p:txBody>
      </p:sp>
      <p:graphicFrame>
        <p:nvGraphicFramePr>
          <p:cNvPr id="5" name="Chart 4"/>
          <p:cNvGraphicFramePr>
            <a:graphicFrameLocks/>
          </p:cNvGraphicFramePr>
          <p:nvPr>
            <p:extLst>
              <p:ext uri="{D42A27DB-BD31-4B8C-83A1-F6EECF244321}">
                <p14:modId xmlns:p14="http://schemas.microsoft.com/office/powerpoint/2010/main" xmlns="" val="4228891191"/>
              </p:ext>
            </p:extLst>
          </p:nvPr>
        </p:nvGraphicFramePr>
        <p:xfrm>
          <a:off x="467544" y="1700808"/>
          <a:ext cx="8208912" cy="2952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932034956"/>
              </p:ext>
            </p:extLst>
          </p:nvPr>
        </p:nvGraphicFramePr>
        <p:xfrm>
          <a:off x="539552" y="4653136"/>
          <a:ext cx="8136904" cy="1752600"/>
        </p:xfrm>
        <a:graphic>
          <a:graphicData uri="http://schemas.openxmlformats.org/drawingml/2006/table">
            <a:tbl>
              <a:tblPr/>
              <a:tblGrid>
                <a:gridCol w="974550"/>
                <a:gridCol w="657528"/>
                <a:gridCol w="692752"/>
                <a:gridCol w="692752"/>
                <a:gridCol w="681011"/>
                <a:gridCol w="681011"/>
                <a:gridCol w="704494"/>
                <a:gridCol w="739718"/>
                <a:gridCol w="704494"/>
                <a:gridCol w="798426"/>
                <a:gridCol w="810168"/>
              </a:tblGrid>
              <a:tr h="189026">
                <a:tc gridSpan="10">
                  <a:txBody>
                    <a:bodyPr/>
                    <a:lstStyle/>
                    <a:p>
                      <a:pPr algn="l" fontAlgn="b"/>
                      <a:r>
                        <a:rPr lang="en-US" sz="1300" b="1" i="0" u="none" strike="noStrike">
                          <a:solidFill>
                            <a:srgbClr val="000000"/>
                          </a:solidFill>
                          <a:effectLst/>
                          <a:latin typeface="Calibri"/>
                        </a:rPr>
                        <a:t>Breakdown as at 31 December 2012 (Audited stats for December 2013 will be availabkle mid-year)</a:t>
                      </a:r>
                    </a:p>
                  </a:txBody>
                  <a:tcPr marL="0" marR="0" marT="0" marB="0" anchor="b">
                    <a:lnL>
                      <a:noFill/>
                    </a:lnL>
                    <a:lnR>
                      <a:noFill/>
                    </a:lnR>
                    <a:lnT>
                      <a:noFill/>
                    </a:lnT>
                    <a:lnB>
                      <a:noFill/>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solidFill>
                      <a:schemeClr val="bg1">
                        <a:lumMod val="95000"/>
                      </a:schemeClr>
                    </a:solidFill>
                  </a:tcPr>
                </a:tc>
              </a:tr>
              <a:tr h="159945">
                <a:tc gridSpan="6">
                  <a:txBody>
                    <a:bodyPr/>
                    <a:lstStyle/>
                    <a:p>
                      <a:pPr algn="l" fontAlgn="b"/>
                      <a:r>
                        <a:rPr lang="en-US" sz="1100" b="1" i="1" u="none" strike="noStrike">
                          <a:solidFill>
                            <a:srgbClr val="000000"/>
                          </a:solidFill>
                          <a:effectLst/>
                          <a:latin typeface="Calibri"/>
                        </a:rPr>
                        <a:t>These Stats include educators and a small numebr of support staff</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r>
              <a:tr h="189026">
                <a:tc>
                  <a:txBody>
                    <a:bodyPr/>
                    <a:lstStyle/>
                    <a:p>
                      <a:pPr algn="l" fontAlgn="b"/>
                      <a:r>
                        <a:rPr lang="en-US" sz="1300" b="1" i="0" u="none" strike="noStrike">
                          <a:solidFill>
                            <a:srgbClr val="000000"/>
                          </a:solidFill>
                          <a:effectLst/>
                          <a:latin typeface="Calibri"/>
                        </a:rPr>
                        <a:t>Union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dirty="0">
                          <a:solidFill>
                            <a:srgbClr val="000000"/>
                          </a:solidFill>
                          <a:effectLst/>
                          <a:latin typeface="Calibri"/>
                        </a:rPr>
                        <a:t>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a:solidFill>
                            <a:srgbClr val="000000"/>
                          </a:solidFill>
                          <a:effectLst/>
                          <a:latin typeface="Calibri"/>
                        </a:rPr>
                        <a:t>GP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dirty="0">
                          <a:solidFill>
                            <a:srgbClr val="000000"/>
                          </a:solidFill>
                          <a:effectLst/>
                          <a:latin typeface="Calibri"/>
                        </a:rPr>
                        <a:t>FS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dirty="0">
                          <a:solidFill>
                            <a:srgbClr val="000000"/>
                          </a:solidFill>
                          <a:effectLst/>
                          <a:latin typeface="Calibri"/>
                        </a:rPr>
                        <a:t>KZN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dirty="0">
                          <a:solidFill>
                            <a:srgbClr val="000000"/>
                          </a:solidFill>
                          <a:effectLst/>
                          <a:latin typeface="Calibri"/>
                        </a:rPr>
                        <a:t>LP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dirty="0">
                          <a:solidFill>
                            <a:srgbClr val="000000"/>
                          </a:solidFill>
                          <a:effectLst/>
                          <a:latin typeface="Calibri"/>
                        </a:rPr>
                        <a:t>MP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a:solidFill>
                            <a:srgbClr val="000000"/>
                          </a:solidFill>
                          <a:effectLst/>
                          <a:latin typeface="Calibri"/>
                        </a:rPr>
                        <a:t>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a:solidFill>
                            <a:srgbClr val="000000"/>
                          </a:solidFill>
                          <a:effectLst/>
                          <a:latin typeface="Calibri"/>
                        </a:rPr>
                        <a:t>NW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a:solidFill>
                            <a:srgbClr val="000000"/>
                          </a:solidFill>
                          <a:effectLst/>
                          <a:latin typeface="Calibri"/>
                        </a:rPr>
                        <a:t>WP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1" u="none" strike="noStrike">
                          <a:solidFill>
                            <a:srgbClr val="000000"/>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89026">
                <a:tc>
                  <a:txBody>
                    <a:bodyPr/>
                    <a:lstStyle/>
                    <a:p>
                      <a:pPr algn="l" fontAlgn="b"/>
                      <a:r>
                        <a:rPr lang="en-US" sz="1300" b="1" i="0" u="none" strike="noStrike">
                          <a:solidFill>
                            <a:srgbClr val="000000"/>
                          </a:solidFill>
                          <a:effectLst/>
                          <a:latin typeface="Calibri"/>
                        </a:rPr>
                        <a:t>SADTU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45968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29307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13853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57086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43706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25750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rgbClr val="000000"/>
                          </a:solidFill>
                          <a:effectLst/>
                          <a:latin typeface="Calibri"/>
                        </a:rPr>
                        <a:t>5826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rgbClr val="000000"/>
                          </a:solidFill>
                          <a:effectLst/>
                          <a:latin typeface="Calibri"/>
                        </a:rPr>
                        <a:t>18572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rgbClr val="000000"/>
                          </a:solidFill>
                          <a:effectLst/>
                          <a:latin typeface="Calibri"/>
                        </a:rPr>
                        <a:t>12944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1" u="none" strike="noStrike">
                          <a:solidFill>
                            <a:srgbClr val="000000"/>
                          </a:solidFill>
                          <a:effectLst/>
                          <a:latin typeface="Calibri"/>
                        </a:rPr>
                        <a:t>253012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89026">
                <a:tc>
                  <a:txBody>
                    <a:bodyPr/>
                    <a:lstStyle/>
                    <a:p>
                      <a:pPr algn="l" fontAlgn="b"/>
                      <a:r>
                        <a:rPr lang="en-US" sz="1300" b="1" i="0" u="none" strike="noStrike">
                          <a:solidFill>
                            <a:srgbClr val="000000"/>
                          </a:solidFill>
                          <a:effectLst/>
                          <a:latin typeface="Calibri"/>
                        </a:rPr>
                        <a:t>NAPTOSA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12508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14805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4171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7346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2701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934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rgbClr val="000000"/>
                          </a:solidFill>
                          <a:effectLst/>
                          <a:latin typeface="Calibri"/>
                        </a:rPr>
                        <a:t>3335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rgbClr val="000000"/>
                          </a:solidFill>
                          <a:effectLst/>
                          <a:latin typeface="Calibri"/>
                        </a:rPr>
                        <a:t>9651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1" u="none" strike="noStrike">
                          <a:solidFill>
                            <a:srgbClr val="000000"/>
                          </a:solidFill>
                          <a:effectLst/>
                          <a:latin typeface="Calibri"/>
                        </a:rPr>
                        <a:t>56138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89026">
                <a:tc>
                  <a:txBody>
                    <a:bodyPr/>
                    <a:lstStyle/>
                    <a:p>
                      <a:pPr algn="l" fontAlgn="b"/>
                      <a:r>
                        <a:rPr lang="en-US" sz="1300" b="1" i="0" u="none" strike="noStrike">
                          <a:solidFill>
                            <a:srgbClr val="000000"/>
                          </a:solidFill>
                          <a:effectLst/>
                          <a:latin typeface="Calibri"/>
                        </a:rPr>
                        <a:t>SAOU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2957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8090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4925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1244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1174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2452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1581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2242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rgbClr val="000000"/>
                          </a:solidFill>
                          <a:effectLst/>
                          <a:latin typeface="Calibri"/>
                        </a:rPr>
                        <a:t>4197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1" u="none" strike="noStrike" dirty="0">
                          <a:solidFill>
                            <a:srgbClr val="000000"/>
                          </a:solidFill>
                          <a:effectLst/>
                          <a:latin typeface="Calibri"/>
                        </a:rPr>
                        <a:t>28862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89026">
                <a:tc>
                  <a:txBody>
                    <a:bodyPr/>
                    <a:lstStyle/>
                    <a:p>
                      <a:pPr algn="l" fontAlgn="b"/>
                      <a:r>
                        <a:rPr lang="en-US" sz="1300" b="1" i="0" u="none" strike="noStrike">
                          <a:solidFill>
                            <a:srgbClr val="000000"/>
                          </a:solidFill>
                          <a:effectLst/>
                          <a:latin typeface="Calibri"/>
                        </a:rPr>
                        <a:t>PEU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2807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193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7824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1728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1" u="none" strike="noStrike" dirty="0">
                          <a:solidFill>
                            <a:srgbClr val="000000"/>
                          </a:solidFill>
                          <a:effectLst/>
                          <a:latin typeface="Calibri"/>
                        </a:rPr>
                        <a:t>14341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89026">
                <a:tc>
                  <a:txBody>
                    <a:bodyPr/>
                    <a:lstStyle/>
                    <a:p>
                      <a:pPr algn="l" fontAlgn="b"/>
                      <a:r>
                        <a:rPr lang="en-US" sz="1300" b="1" i="0" u="none" strike="noStrike">
                          <a:solidFill>
                            <a:srgbClr val="000000"/>
                          </a:solidFill>
                          <a:effectLst/>
                          <a:latin typeface="Calibri"/>
                        </a:rPr>
                        <a:t>NATU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25424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1334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1" u="none" strike="noStrike" dirty="0">
                          <a:solidFill>
                            <a:srgbClr val="000000"/>
                          </a:solidFill>
                          <a:effectLst/>
                          <a:latin typeface="Calibri"/>
                        </a:rPr>
                        <a:t>28473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89026">
                <a:tc>
                  <a:txBody>
                    <a:bodyPr/>
                    <a:lstStyle/>
                    <a:p>
                      <a:pPr algn="l" fontAlgn="b"/>
                      <a:r>
                        <a:rPr lang="en-US" sz="1300" b="1" i="1" u="none" strike="noStrike">
                          <a:solidFill>
                            <a:srgbClr val="000000"/>
                          </a:solidFill>
                          <a:effectLst/>
                          <a:latin typeface="Calibri"/>
                        </a:rPr>
                        <a:t>TOTALS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a:solidFill>
                            <a:srgbClr val="000000"/>
                          </a:solidFill>
                          <a:effectLst/>
                          <a:latin typeface="Calibri"/>
                        </a:rPr>
                        <a:t>16225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a:solidFill>
                            <a:srgbClr val="000000"/>
                          </a:solidFill>
                          <a:effectLst/>
                          <a:latin typeface="Calibri"/>
                        </a:rPr>
                        <a:t>26282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a:solidFill>
                            <a:srgbClr val="000000"/>
                          </a:solidFill>
                          <a:effectLst/>
                          <a:latin typeface="Calibri"/>
                        </a:rPr>
                        <a:t>9583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a:solidFill>
                            <a:srgbClr val="000000"/>
                          </a:solidFill>
                          <a:effectLst/>
                          <a:latin typeface="Calibri"/>
                        </a:rPr>
                        <a:t>34207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a:solidFill>
                            <a:srgbClr val="000000"/>
                          </a:solidFill>
                          <a:effectLst/>
                          <a:latin typeface="Calibri"/>
                        </a:rPr>
                        <a:t>9740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a:solidFill>
                            <a:srgbClr val="000000"/>
                          </a:solidFill>
                          <a:effectLst/>
                          <a:latin typeface="Calibri"/>
                        </a:rPr>
                        <a:t>8215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a:solidFill>
                            <a:srgbClr val="000000"/>
                          </a:solidFill>
                          <a:effectLst/>
                          <a:latin typeface="Calibri"/>
                        </a:rPr>
                        <a:t>2643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a:solidFill>
                            <a:srgbClr val="000000"/>
                          </a:solidFill>
                          <a:effectLst/>
                          <a:latin typeface="Calibri"/>
                        </a:rPr>
                        <a:t>7071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0" u="none" strike="noStrike">
                          <a:solidFill>
                            <a:srgbClr val="000000"/>
                          </a:solidFill>
                          <a:effectLst/>
                          <a:latin typeface="Calibri"/>
                        </a:rPr>
                        <a:t>13848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1" i="1" u="none" strike="noStrike" dirty="0">
                          <a:solidFill>
                            <a:srgbClr val="000000"/>
                          </a:solidFill>
                          <a:effectLst/>
                          <a:latin typeface="Calibri"/>
                        </a:rPr>
                        <a:t>127814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7" name="TextBox 6"/>
          <p:cNvSpPr txBox="1"/>
          <p:nvPr/>
        </p:nvSpPr>
        <p:spPr>
          <a:xfrm>
            <a:off x="2123728" y="6501798"/>
            <a:ext cx="5472608" cy="338554"/>
          </a:xfrm>
          <a:prstGeom prst="rect">
            <a:avLst/>
          </a:prstGeom>
          <a:noFill/>
        </p:spPr>
        <p:txBody>
          <a:bodyPr wrap="square" rtlCol="0">
            <a:spAutoFit/>
          </a:bodyPr>
          <a:lstStyle/>
          <a:p>
            <a:r>
              <a:rPr lang="en-US" sz="1600" i="1" dirty="0" smtClean="0"/>
              <a:t>Thanks to Mike </a:t>
            </a:r>
            <a:r>
              <a:rPr lang="en-US" sz="1600" i="1" dirty="0" err="1" smtClean="0"/>
              <a:t>Myburgh</a:t>
            </a:r>
            <a:r>
              <a:rPr lang="en-US" sz="1600" i="1" dirty="0" smtClean="0"/>
              <a:t> (NAPTOSA) for supplying data</a:t>
            </a:r>
            <a:endParaRPr lang="en-US" sz="1600" i="1" dirty="0"/>
          </a:p>
        </p:txBody>
      </p:sp>
    </p:spTree>
    <p:extLst>
      <p:ext uri="{BB962C8B-B14F-4D97-AF65-F5344CB8AC3E}">
        <p14:creationId xmlns:p14="http://schemas.microsoft.com/office/powerpoint/2010/main" xmlns="" val="63450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down)">
                                      <p:cBhvr>
                                        <p:cTn id="27" dur="500"/>
                                        <p:tgtEl>
                                          <p:spTgt spid="5">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down)">
                                      <p:cBhvr>
                                        <p:cTn id="32" dur="500"/>
                                        <p:tgtEl>
                                          <p:spTgt spid="5">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4" name="Slide Number Placeholder 3"/>
          <p:cNvSpPr>
            <a:spLocks noGrp="1"/>
          </p:cNvSpPr>
          <p:nvPr>
            <p:ph type="sldNum" sz="quarter" idx="12"/>
          </p:nvPr>
        </p:nvSpPr>
        <p:spPr/>
        <p:txBody>
          <a:bodyPr/>
          <a:lstStyle/>
          <a:p>
            <a:fld id="{555B2511-D5A3-487A-82FF-4C039FEE504B}" type="slidenum">
              <a:rPr lang="en-ZA" smtClean="0"/>
              <a:pPr/>
              <a:t>30</a:t>
            </a:fld>
            <a:endParaRPr lang="en-ZA"/>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63" y="23813"/>
            <a:ext cx="8982075" cy="681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38396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4" name="Slide Number Placeholder 3"/>
          <p:cNvSpPr>
            <a:spLocks noGrp="1"/>
          </p:cNvSpPr>
          <p:nvPr>
            <p:ph type="sldNum" sz="quarter" idx="12"/>
          </p:nvPr>
        </p:nvSpPr>
        <p:spPr/>
        <p:txBody>
          <a:bodyPr/>
          <a:lstStyle/>
          <a:p>
            <a:fld id="{555B2511-D5A3-487A-82FF-4C039FEE504B}" type="slidenum">
              <a:rPr lang="en-ZA" smtClean="0"/>
              <a:pPr/>
              <a:t>31</a:t>
            </a:fld>
            <a:endParaRPr lang="en-ZA"/>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63" y="23813"/>
            <a:ext cx="8982075" cy="681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971600" y="188640"/>
            <a:ext cx="7200800" cy="2554545"/>
          </a:xfrm>
          <a:prstGeom prst="rect">
            <a:avLst/>
          </a:prstGeom>
          <a:solidFill>
            <a:schemeClr val="bg1">
              <a:lumMod val="95000"/>
            </a:schemeClr>
          </a:solidFill>
        </p:spPr>
        <p:txBody>
          <a:bodyPr wrap="square">
            <a:spAutoFit/>
          </a:bodyPr>
          <a:lstStyle/>
          <a:p>
            <a:pPr algn="just"/>
            <a:r>
              <a:rPr lang="en-ZA" sz="1600" dirty="0"/>
              <a:t>“The left hand barrel has horizontal wooden slabs, while the right hand side barrel has vertical slabs. The volume in the first barrel depends on the </a:t>
            </a:r>
            <a:r>
              <a:rPr lang="en-ZA" sz="1600" i="1" dirty="0"/>
              <a:t>sum</a:t>
            </a:r>
            <a:r>
              <a:rPr lang="en-ZA" sz="1600" dirty="0"/>
              <a:t> of the </a:t>
            </a:r>
            <a:r>
              <a:rPr lang="en-ZA" sz="1600" i="1" dirty="0"/>
              <a:t>width</a:t>
            </a:r>
            <a:r>
              <a:rPr lang="en-ZA" sz="1600" dirty="0"/>
              <a:t> of all slabs. Increasing the width of any slab will increase the volume of the barrel. So a strategy on improving anything you can, when you can, while you can, would be effective. The volume in the second barrel is determined by the </a:t>
            </a:r>
            <a:r>
              <a:rPr lang="en-ZA" sz="1600" i="1" dirty="0"/>
              <a:t>length </a:t>
            </a:r>
            <a:r>
              <a:rPr lang="en-ZA" sz="1600" dirty="0"/>
              <a:t>of the </a:t>
            </a:r>
            <a:r>
              <a:rPr lang="en-ZA" sz="1600" i="1" dirty="0"/>
              <a:t>shortest </a:t>
            </a:r>
            <a:r>
              <a:rPr lang="en-ZA" sz="1600" dirty="0"/>
              <a:t>slab. Two implications of the second barrel are that the impact of a change in a slab on the volume of the barrel depends on whether it is the binding constraint or not. If not, the impact is zero. If it is the binding constraint, the impact will depend on the distance between the shortest slab and the next shortest slab” (</a:t>
            </a:r>
            <a:r>
              <a:rPr lang="en-ZA" sz="1600" dirty="0" err="1"/>
              <a:t>Hausmann</a:t>
            </a:r>
            <a:r>
              <a:rPr lang="en-ZA" sz="1600" dirty="0"/>
              <a:t>, Klinger, &amp; Wagner, 2008, p. 17).</a:t>
            </a:r>
          </a:p>
        </p:txBody>
      </p:sp>
    </p:spTree>
    <p:extLst>
      <p:ext uri="{BB962C8B-B14F-4D97-AF65-F5344CB8AC3E}">
        <p14:creationId xmlns:p14="http://schemas.microsoft.com/office/powerpoint/2010/main" xmlns="" val="2902825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Grade R/ECD issues needing to be fleshed out?</a:t>
            </a:r>
            <a:endParaRPr lang="en-US" sz="3200"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sz="2800" dirty="0" smtClean="0"/>
              <a:t>Qualitatively/practically, when is enrolment considered “Grade R” and when just child-minding?</a:t>
            </a:r>
          </a:p>
          <a:p>
            <a:endParaRPr lang="en-US" sz="2800" dirty="0" smtClean="0"/>
          </a:p>
          <a:p>
            <a:pPr marL="514350" indent="-514350">
              <a:buFont typeface="+mj-lt"/>
              <a:buAutoNum type="arabicPeriod"/>
            </a:pPr>
            <a:r>
              <a:rPr lang="en-US" sz="2800" dirty="0" smtClean="0"/>
              <a:t>Where should Grade R teachers be trained?</a:t>
            </a:r>
          </a:p>
          <a:p>
            <a:pPr lvl="1"/>
            <a:r>
              <a:rPr lang="en-US" sz="2400" dirty="0" smtClean="0"/>
              <a:t>Universities? More of the same?</a:t>
            </a:r>
          </a:p>
          <a:p>
            <a:pPr lvl="1"/>
            <a:r>
              <a:rPr lang="en-US" sz="2400" dirty="0" smtClean="0"/>
              <a:t>FET colleges? Quality problems? Status?</a:t>
            </a:r>
          </a:p>
          <a:p>
            <a:pPr lvl="1"/>
            <a:endParaRPr lang="en-US" sz="2400" dirty="0"/>
          </a:p>
          <a:p>
            <a:pPr marL="514350" indent="-514350">
              <a:buFont typeface="+mj-lt"/>
              <a:buAutoNum type="arabicPeriod"/>
            </a:pPr>
            <a:r>
              <a:rPr lang="en-US" dirty="0" smtClean="0"/>
              <a:t>Practically, how does one monitor quality of ECD? What instruments? What surveys?</a:t>
            </a:r>
          </a:p>
          <a:p>
            <a:pPr lvl="1"/>
            <a:endParaRPr lang="en-US" sz="2400" dirty="0" smtClean="0"/>
          </a:p>
          <a:p>
            <a:pPr marL="514350" indent="-514350">
              <a:buFont typeface="+mj-lt"/>
              <a:buAutoNum type="arabicPeriod"/>
            </a:pPr>
            <a:r>
              <a:rPr lang="en-US" dirty="0" smtClean="0"/>
              <a:t>What should Grade R teachers be paid?</a:t>
            </a:r>
          </a:p>
          <a:p>
            <a:pPr lvl="1"/>
            <a:r>
              <a:rPr lang="en-US" dirty="0" smtClean="0"/>
              <a:t>Teacher salaries (and class sizes) obviously major cost-drivers</a:t>
            </a:r>
          </a:p>
          <a:p>
            <a:endParaRPr lang="en-US" sz="2800"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32</a:t>
            </a:fld>
            <a:endParaRPr lang="en-ZA"/>
          </a:p>
        </p:txBody>
      </p:sp>
    </p:spTree>
    <p:extLst>
      <p:ext uri="{BB962C8B-B14F-4D97-AF65-F5344CB8AC3E}">
        <p14:creationId xmlns:p14="http://schemas.microsoft.com/office/powerpoint/2010/main" xmlns="" val="2098645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467544" y="2204864"/>
            <a:ext cx="3240360" cy="3312368"/>
          </a:xfrm>
        </p:spPr>
        <p:txBody>
          <a:bodyPr/>
          <a:lstStyle/>
          <a:p>
            <a:endParaRPr lang="en-ZA"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33</a:t>
            </a:fld>
            <a:endParaRPr lang="en-ZA"/>
          </a:p>
        </p:txBody>
      </p:sp>
      <p:pic>
        <p:nvPicPr>
          <p:cNvPr id="5" name="Picture 4"/>
          <p:cNvPicPr>
            <a:picLocks noChangeAspect="1"/>
          </p:cNvPicPr>
          <p:nvPr/>
        </p:nvPicPr>
        <p:blipFill>
          <a:blip r:embed="rId2" cstate="print"/>
          <a:stretch>
            <a:fillRect/>
          </a:stretch>
        </p:blipFill>
        <p:spPr>
          <a:xfrm>
            <a:off x="4281379" y="1389118"/>
            <a:ext cx="4044273" cy="2996952"/>
          </a:xfrm>
          <a:prstGeom prst="rect">
            <a:avLst/>
          </a:prstGeom>
        </p:spPr>
      </p:pic>
      <p:pic>
        <p:nvPicPr>
          <p:cNvPr id="6" name="Picture 5"/>
          <p:cNvPicPr>
            <a:picLocks noChangeAspect="1"/>
          </p:cNvPicPr>
          <p:nvPr/>
        </p:nvPicPr>
        <p:blipFill>
          <a:blip r:embed="rId3" cstate="print"/>
          <a:stretch>
            <a:fillRect/>
          </a:stretch>
        </p:blipFill>
        <p:spPr>
          <a:xfrm>
            <a:off x="4716016" y="4397525"/>
            <a:ext cx="3175000" cy="2438400"/>
          </a:xfrm>
          <a:prstGeom prst="rect">
            <a:avLst/>
          </a:prstGeom>
        </p:spPr>
      </p:pic>
    </p:spTree>
    <p:extLst>
      <p:ext uri="{BB962C8B-B14F-4D97-AF65-F5344CB8AC3E}">
        <p14:creationId xmlns:p14="http://schemas.microsoft.com/office/powerpoint/2010/main" xmlns="" val="2970582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304856" cy="457200"/>
          </a:xfrm>
        </p:spPr>
        <p:txBody>
          <a:bodyPr>
            <a:normAutofit fontScale="90000"/>
          </a:bodyPr>
          <a:lstStyle/>
          <a:p>
            <a:r>
              <a:rPr lang="en-US" dirty="0" smtClean="0"/>
              <a:t>Size of South African economy/population</a:t>
            </a:r>
            <a:endParaRPr lang="en-US" dirty="0"/>
          </a:p>
        </p:txBody>
      </p:sp>
      <p:sp>
        <p:nvSpPr>
          <p:cNvPr id="4" name="Slide Number Placeholder 3"/>
          <p:cNvSpPr>
            <a:spLocks noGrp="1"/>
          </p:cNvSpPr>
          <p:nvPr>
            <p:ph type="sldNum" sz="quarter" idx="10"/>
          </p:nvPr>
        </p:nvSpPr>
        <p:spPr/>
        <p:txBody>
          <a:bodyPr/>
          <a:lstStyle/>
          <a:p>
            <a:fld id="{4CD881CE-D3EF-44A3-9F23-C91E96DCFFBA}" type="slidenum">
              <a:rPr lang="en-US" smtClean="0"/>
              <a:pPr/>
              <a:t>34</a:t>
            </a:fld>
            <a:endParaRPr lang="en-US"/>
          </a:p>
        </p:txBody>
      </p:sp>
      <p:pic>
        <p:nvPicPr>
          <p:cNvPr id="6" name="Picture 5"/>
          <p:cNvPicPr>
            <a:picLocks noChangeAspect="1"/>
          </p:cNvPicPr>
          <p:nvPr/>
        </p:nvPicPr>
        <p:blipFill rotWithShape="1">
          <a:blip r:embed="rId2" cstate="print"/>
          <a:srcRect r="49232" b="3920"/>
          <a:stretch/>
        </p:blipFill>
        <p:spPr>
          <a:xfrm>
            <a:off x="4716016" y="1268760"/>
            <a:ext cx="3761923" cy="5264894"/>
          </a:xfrm>
          <a:prstGeom prst="rect">
            <a:avLst/>
          </a:prstGeom>
        </p:spPr>
      </p:pic>
      <p:pic>
        <p:nvPicPr>
          <p:cNvPr id="3" name="Picture 2"/>
          <p:cNvPicPr>
            <a:picLocks noChangeAspect="1"/>
          </p:cNvPicPr>
          <p:nvPr/>
        </p:nvPicPr>
        <p:blipFill>
          <a:blip r:embed="rId3" cstate="print"/>
          <a:stretch>
            <a:fillRect/>
          </a:stretch>
        </p:blipFill>
        <p:spPr>
          <a:xfrm>
            <a:off x="323528" y="1268760"/>
            <a:ext cx="3877924" cy="5483627"/>
          </a:xfrm>
          <a:prstGeom prst="rect">
            <a:avLst/>
          </a:prstGeom>
        </p:spPr>
      </p:pic>
    </p:spTree>
    <p:extLst>
      <p:ext uri="{BB962C8B-B14F-4D97-AF65-F5344CB8AC3E}">
        <p14:creationId xmlns:p14="http://schemas.microsoft.com/office/powerpoint/2010/main" xmlns="" val="156862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4CD881CE-D3EF-44A3-9F23-C91E96DCFFBA}" type="slidenum">
              <a:rPr lang="en-US" smtClean="0"/>
              <a:pPr/>
              <a:t>35</a:t>
            </a:fld>
            <a:endParaRPr lang="en-US"/>
          </a:p>
        </p:txBody>
      </p:sp>
      <p:pic>
        <p:nvPicPr>
          <p:cNvPr id="5" name="Picture 4"/>
          <p:cNvPicPr>
            <a:picLocks noChangeAspect="1"/>
          </p:cNvPicPr>
          <p:nvPr/>
        </p:nvPicPr>
        <p:blipFill>
          <a:blip r:embed="rId2" cstate="print"/>
          <a:stretch>
            <a:fillRect/>
          </a:stretch>
        </p:blipFill>
        <p:spPr>
          <a:xfrm>
            <a:off x="251520" y="260648"/>
            <a:ext cx="8806317" cy="6138178"/>
          </a:xfrm>
          <a:prstGeom prst="rect">
            <a:avLst/>
          </a:prstGeom>
        </p:spPr>
      </p:pic>
    </p:spTree>
    <p:extLst>
      <p:ext uri="{BB962C8B-B14F-4D97-AF65-F5344CB8AC3E}">
        <p14:creationId xmlns:p14="http://schemas.microsoft.com/office/powerpoint/2010/main" xmlns="" val="16344124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distribution of poverty</a:t>
            </a:r>
            <a:endParaRPr lang="en-US" dirty="0"/>
          </a:p>
        </p:txBody>
      </p:sp>
      <p:sp>
        <p:nvSpPr>
          <p:cNvPr id="4" name="Slide Number Placeholder 3"/>
          <p:cNvSpPr>
            <a:spLocks noGrp="1"/>
          </p:cNvSpPr>
          <p:nvPr>
            <p:ph type="sldNum" sz="quarter" idx="10"/>
          </p:nvPr>
        </p:nvSpPr>
        <p:spPr/>
        <p:txBody>
          <a:bodyPr/>
          <a:lstStyle/>
          <a:p>
            <a:fld id="{4CD881CE-D3EF-44A3-9F23-C91E96DCFFBA}" type="slidenum">
              <a:rPr lang="en-US" smtClean="0"/>
              <a:pPr/>
              <a:t>36</a:t>
            </a:fld>
            <a:endParaRPr lang="en-US"/>
          </a:p>
        </p:txBody>
      </p:sp>
      <p:pic>
        <p:nvPicPr>
          <p:cNvPr id="6" name="Picture 5"/>
          <p:cNvPicPr>
            <a:picLocks noChangeAspect="1"/>
          </p:cNvPicPr>
          <p:nvPr/>
        </p:nvPicPr>
        <p:blipFill>
          <a:blip r:embed="rId2" cstate="print"/>
          <a:stretch>
            <a:fillRect/>
          </a:stretch>
        </p:blipFill>
        <p:spPr>
          <a:xfrm>
            <a:off x="-3276872" y="1412776"/>
            <a:ext cx="10771648" cy="4464496"/>
          </a:xfrm>
          <a:prstGeom prst="rect">
            <a:avLst/>
          </a:prstGeom>
        </p:spPr>
      </p:pic>
      <p:sp>
        <p:nvSpPr>
          <p:cNvPr id="7" name="Rectangle 6"/>
          <p:cNvSpPr/>
          <p:nvPr/>
        </p:nvSpPr>
        <p:spPr bwMode="auto">
          <a:xfrm>
            <a:off x="-1188640" y="1484784"/>
            <a:ext cx="3456384" cy="504056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3598598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Sources of deprivation?</a:t>
            </a:r>
            <a:endParaRPr lang="en-ZA" dirty="0"/>
          </a:p>
        </p:txBody>
      </p:sp>
      <p:sp>
        <p:nvSpPr>
          <p:cNvPr id="4" name="Slide Number Placeholder 3"/>
          <p:cNvSpPr>
            <a:spLocks noGrp="1"/>
          </p:cNvSpPr>
          <p:nvPr>
            <p:ph type="sldNum" sz="quarter" idx="10"/>
          </p:nvPr>
        </p:nvSpPr>
        <p:spPr/>
        <p:txBody>
          <a:bodyPr/>
          <a:lstStyle/>
          <a:p>
            <a:fld id="{4CD881CE-D3EF-44A3-9F23-C91E96DCFFBA}" type="slidenum">
              <a:rPr lang="en-US" smtClean="0"/>
              <a:pPr/>
              <a:t>37</a:t>
            </a:fld>
            <a:endParaRPr lang="en-US"/>
          </a:p>
        </p:txBody>
      </p:sp>
      <p:pic>
        <p:nvPicPr>
          <p:cNvPr id="5" name="Picture 4" descr="http://www.econ3x3.org/sites/default/files/Finn%20et%20al%202013%20Figure%20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412776"/>
            <a:ext cx="7246942" cy="4772556"/>
          </a:xfrm>
          <a:prstGeom prst="rect">
            <a:avLst/>
          </a:prstGeom>
          <a:noFill/>
          <a:ln>
            <a:noFill/>
          </a:ln>
        </p:spPr>
      </p:pic>
    </p:spTree>
    <p:extLst>
      <p:ext uri="{BB962C8B-B14F-4D97-AF65-F5344CB8AC3E}">
        <p14:creationId xmlns:p14="http://schemas.microsoft.com/office/powerpoint/2010/main" xmlns="" val="3886485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22500" y="452438"/>
            <a:ext cx="6850063" cy="1228725"/>
          </a:xfrm>
        </p:spPr>
        <p:txBody>
          <a:bodyPr/>
          <a:lstStyle/>
          <a:p>
            <a:r>
              <a:rPr lang="en-ZA">
                <a:latin typeface="Calibri" charset="0"/>
                <a:ea typeface="MS PGothic" charset="0"/>
              </a:rPr>
              <a:t>Benefits of education</a:t>
            </a:r>
          </a:p>
        </p:txBody>
      </p:sp>
      <p:sp>
        <p:nvSpPr>
          <p:cNvPr id="4" name="Rounded Rectangle 3"/>
          <p:cNvSpPr/>
          <p:nvPr/>
        </p:nvSpPr>
        <p:spPr>
          <a:xfrm>
            <a:off x="6065838" y="2090738"/>
            <a:ext cx="2447925" cy="3813175"/>
          </a:xfrm>
          <a:prstGeom prst="roundRect">
            <a:avLst>
              <a:gd name="adj" fmla="val 9671"/>
            </a:avLst>
          </a:prstGeom>
          <a:ln>
            <a:solidFill>
              <a:srgbClr val="92D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ZA" dirty="0"/>
          </a:p>
          <a:p>
            <a:pPr algn="ctr">
              <a:defRPr/>
            </a:pPr>
            <a:endParaRPr lang="en-ZA" dirty="0"/>
          </a:p>
          <a:p>
            <a:pPr algn="ctr">
              <a:defRPr/>
            </a:pPr>
            <a:endParaRPr lang="en-ZA" dirty="0"/>
          </a:p>
          <a:p>
            <a:pPr>
              <a:buFont typeface="Arial" pitchFamily="34" charset="0"/>
              <a:buChar char="•"/>
              <a:defRPr/>
            </a:pPr>
            <a:endParaRPr lang="en-ZA" sz="1200" dirty="0"/>
          </a:p>
          <a:p>
            <a:pPr>
              <a:buFont typeface="Arial" pitchFamily="34" charset="0"/>
              <a:buChar char="•"/>
              <a:defRPr/>
            </a:pPr>
            <a:endParaRPr lang="en-ZA" sz="1200" dirty="0"/>
          </a:p>
          <a:p>
            <a:pPr>
              <a:buFont typeface="Wingdings" pitchFamily="2" charset="2"/>
              <a:buChar char="ü"/>
              <a:defRPr/>
            </a:pPr>
            <a:endParaRPr lang="en-ZA" sz="1200" dirty="0"/>
          </a:p>
          <a:p>
            <a:pPr>
              <a:buFont typeface="Wingdings" pitchFamily="2" charset="2"/>
              <a:buChar char="ü"/>
              <a:defRPr/>
            </a:pPr>
            <a:endParaRPr lang="en-ZA" sz="1200" dirty="0"/>
          </a:p>
          <a:p>
            <a:pPr>
              <a:buFont typeface="Wingdings" pitchFamily="2" charset="2"/>
              <a:buChar char="ü"/>
              <a:defRPr/>
            </a:pPr>
            <a:endParaRPr lang="en-ZA" sz="1200" dirty="0"/>
          </a:p>
          <a:p>
            <a:pPr>
              <a:buFont typeface="Wingdings" pitchFamily="2" charset="2"/>
              <a:buChar char="ü"/>
              <a:defRPr/>
            </a:pPr>
            <a:r>
              <a:rPr lang="en-ZA" sz="1200" dirty="0"/>
              <a:t>Improvements in productivity</a:t>
            </a:r>
          </a:p>
          <a:p>
            <a:pPr>
              <a:buFont typeface="Wingdings" pitchFamily="2" charset="2"/>
              <a:buChar char="ü"/>
              <a:defRPr/>
            </a:pPr>
            <a:r>
              <a:rPr lang="en-ZA" sz="1200" dirty="0"/>
              <a:t>Economic growth</a:t>
            </a:r>
          </a:p>
          <a:p>
            <a:pPr>
              <a:buFont typeface="Wingdings" pitchFamily="2" charset="2"/>
              <a:buChar char="ü"/>
              <a:defRPr/>
            </a:pPr>
            <a:r>
              <a:rPr lang="en-ZA" sz="1200" dirty="0"/>
              <a:t>Reduction of inter-generational cycles of poverty</a:t>
            </a:r>
          </a:p>
          <a:p>
            <a:pPr>
              <a:buFont typeface="Wingdings" pitchFamily="2" charset="2"/>
              <a:buChar char="ü"/>
              <a:defRPr/>
            </a:pPr>
            <a:r>
              <a:rPr lang="en-ZA" sz="1200" dirty="0"/>
              <a:t>Reductions in inequality</a:t>
            </a:r>
          </a:p>
          <a:p>
            <a:pPr>
              <a:buFont typeface="Arial" pitchFamily="34" charset="0"/>
              <a:buChar char="•"/>
              <a:defRPr/>
            </a:pPr>
            <a:endParaRPr lang="en-ZA" sz="1200" dirty="0"/>
          </a:p>
        </p:txBody>
      </p:sp>
      <p:sp>
        <p:nvSpPr>
          <p:cNvPr id="5" name="Rounded Rectangle 4"/>
          <p:cNvSpPr/>
          <p:nvPr/>
        </p:nvSpPr>
        <p:spPr>
          <a:xfrm>
            <a:off x="3402013" y="2090738"/>
            <a:ext cx="2447925" cy="3813175"/>
          </a:xfrm>
          <a:prstGeom prst="roundRect">
            <a:avLst>
              <a:gd name="adj" fmla="val 9671"/>
            </a:avLst>
          </a:prstGeom>
          <a:ln>
            <a:solidFill>
              <a:srgbClr val="D0202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ZA" dirty="0"/>
          </a:p>
          <a:p>
            <a:pPr algn="ctr">
              <a:defRPr/>
            </a:pPr>
            <a:endParaRPr lang="en-ZA" dirty="0"/>
          </a:p>
          <a:p>
            <a:pPr algn="ctr">
              <a:defRPr/>
            </a:pPr>
            <a:endParaRPr lang="en-ZA" dirty="0"/>
          </a:p>
          <a:p>
            <a:pPr>
              <a:buFont typeface="Arial" pitchFamily="34" charset="0"/>
              <a:buChar char="•"/>
              <a:defRPr/>
            </a:pPr>
            <a:endParaRPr lang="en-ZA" sz="1200" dirty="0"/>
          </a:p>
          <a:p>
            <a:pPr>
              <a:buFont typeface="Arial" pitchFamily="34" charset="0"/>
              <a:buChar char="•"/>
              <a:defRPr/>
            </a:pPr>
            <a:endParaRPr lang="en-ZA" sz="1200" dirty="0"/>
          </a:p>
          <a:p>
            <a:pPr>
              <a:buFont typeface="Wingdings" pitchFamily="2" charset="2"/>
              <a:buChar char="ü"/>
              <a:defRPr/>
            </a:pPr>
            <a:endParaRPr lang="en-ZA" sz="1200" dirty="0"/>
          </a:p>
          <a:p>
            <a:pPr>
              <a:buFont typeface="Wingdings" pitchFamily="2" charset="2"/>
              <a:buChar char="ü"/>
              <a:defRPr/>
            </a:pPr>
            <a:endParaRPr lang="en-ZA" sz="1200" dirty="0"/>
          </a:p>
          <a:p>
            <a:pPr>
              <a:buFont typeface="Wingdings" pitchFamily="2" charset="2"/>
              <a:buChar char="ü"/>
              <a:defRPr/>
            </a:pPr>
            <a:endParaRPr lang="en-ZA" sz="1200" dirty="0"/>
          </a:p>
          <a:p>
            <a:pPr>
              <a:buFont typeface="Wingdings" pitchFamily="2" charset="2"/>
              <a:buChar char="ü"/>
              <a:defRPr/>
            </a:pPr>
            <a:r>
              <a:rPr lang="en-ZA" sz="1200" dirty="0"/>
              <a:t>Lower fertility</a:t>
            </a:r>
          </a:p>
          <a:p>
            <a:pPr>
              <a:buFont typeface="Wingdings" pitchFamily="2" charset="2"/>
              <a:buChar char="ü"/>
              <a:defRPr/>
            </a:pPr>
            <a:r>
              <a:rPr lang="en-ZA" sz="1200" dirty="0"/>
              <a:t>Improved child health</a:t>
            </a:r>
          </a:p>
          <a:p>
            <a:pPr>
              <a:buFont typeface="Wingdings" pitchFamily="2" charset="2"/>
              <a:buChar char="ü"/>
              <a:defRPr/>
            </a:pPr>
            <a:r>
              <a:rPr lang="en-ZA" sz="1200" dirty="0"/>
              <a:t>Preventative health care</a:t>
            </a:r>
          </a:p>
          <a:p>
            <a:pPr>
              <a:buFont typeface="Wingdings" pitchFamily="2" charset="2"/>
              <a:buChar char="ü"/>
              <a:defRPr/>
            </a:pPr>
            <a:r>
              <a:rPr lang="en-ZA" sz="1200" dirty="0"/>
              <a:t>Demographic transition</a:t>
            </a:r>
          </a:p>
          <a:p>
            <a:pPr>
              <a:buFont typeface="Arial" pitchFamily="34" charset="0"/>
              <a:buChar char="•"/>
              <a:defRPr/>
            </a:pPr>
            <a:endParaRPr lang="en-ZA" sz="1200" dirty="0"/>
          </a:p>
        </p:txBody>
      </p:sp>
      <p:sp>
        <p:nvSpPr>
          <p:cNvPr id="6" name="Rounded Rectangle 5"/>
          <p:cNvSpPr/>
          <p:nvPr/>
        </p:nvSpPr>
        <p:spPr>
          <a:xfrm>
            <a:off x="736600" y="2090738"/>
            <a:ext cx="2447925" cy="3816350"/>
          </a:xfrm>
          <a:prstGeom prst="roundRect">
            <a:avLst>
              <a:gd name="adj" fmla="val 9671"/>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ZA" dirty="0"/>
          </a:p>
          <a:p>
            <a:pPr algn="ctr">
              <a:defRPr/>
            </a:pPr>
            <a:endParaRPr lang="en-ZA" dirty="0"/>
          </a:p>
          <a:p>
            <a:pPr algn="ctr">
              <a:defRPr/>
            </a:pPr>
            <a:endParaRPr lang="en-ZA" dirty="0"/>
          </a:p>
          <a:p>
            <a:pPr>
              <a:buFont typeface="Arial" pitchFamily="34" charset="0"/>
              <a:buChar char="•"/>
              <a:defRPr/>
            </a:pPr>
            <a:endParaRPr lang="en-ZA" sz="1200" dirty="0"/>
          </a:p>
          <a:p>
            <a:pPr>
              <a:buFont typeface="Arial" pitchFamily="34" charset="0"/>
              <a:buChar char="•"/>
              <a:defRPr/>
            </a:pPr>
            <a:endParaRPr lang="en-ZA" sz="1200" dirty="0"/>
          </a:p>
          <a:p>
            <a:pPr>
              <a:buFont typeface="Wingdings" pitchFamily="2" charset="2"/>
              <a:buChar char="ü"/>
              <a:defRPr/>
            </a:pPr>
            <a:endParaRPr lang="en-ZA" sz="1200" dirty="0"/>
          </a:p>
          <a:p>
            <a:pPr>
              <a:buFont typeface="Wingdings" pitchFamily="2" charset="2"/>
              <a:buChar char="ü"/>
              <a:defRPr/>
            </a:pPr>
            <a:endParaRPr lang="en-ZA" sz="1200" dirty="0"/>
          </a:p>
          <a:p>
            <a:pPr>
              <a:buFont typeface="Wingdings" pitchFamily="2" charset="2"/>
              <a:buChar char="ü"/>
              <a:defRPr/>
            </a:pPr>
            <a:endParaRPr lang="en-ZA" sz="1200" dirty="0"/>
          </a:p>
          <a:p>
            <a:pPr>
              <a:buFont typeface="Wingdings" pitchFamily="2" charset="2"/>
              <a:buChar char="ü"/>
              <a:defRPr/>
            </a:pPr>
            <a:endParaRPr lang="en-ZA" sz="1200" dirty="0"/>
          </a:p>
          <a:p>
            <a:pPr>
              <a:buFont typeface="Wingdings" pitchFamily="2" charset="2"/>
              <a:buChar char="ü"/>
              <a:defRPr/>
            </a:pPr>
            <a:endParaRPr lang="en-ZA" sz="1200" dirty="0"/>
          </a:p>
          <a:p>
            <a:pPr>
              <a:buFont typeface="Wingdings" pitchFamily="2" charset="2"/>
              <a:buChar char="ü"/>
              <a:defRPr/>
            </a:pPr>
            <a:r>
              <a:rPr lang="en-ZA" sz="1200" dirty="0"/>
              <a:t>Improved human rights</a:t>
            </a:r>
          </a:p>
          <a:p>
            <a:pPr>
              <a:buFont typeface="Wingdings" pitchFamily="2" charset="2"/>
              <a:buChar char="ü"/>
              <a:defRPr/>
            </a:pPr>
            <a:r>
              <a:rPr lang="en-ZA" sz="1200" dirty="0"/>
              <a:t>Empowerment of women</a:t>
            </a:r>
          </a:p>
          <a:p>
            <a:pPr>
              <a:buFont typeface="Wingdings" pitchFamily="2" charset="2"/>
              <a:buChar char="ü"/>
              <a:defRPr/>
            </a:pPr>
            <a:r>
              <a:rPr lang="en-ZA" sz="1200" dirty="0"/>
              <a:t>Reduced societal violence</a:t>
            </a:r>
          </a:p>
          <a:p>
            <a:pPr>
              <a:buFont typeface="Wingdings" pitchFamily="2" charset="2"/>
              <a:buChar char="ü"/>
              <a:defRPr/>
            </a:pPr>
            <a:r>
              <a:rPr lang="en-ZA" sz="1200" dirty="0"/>
              <a:t>Promotion of a national (as opposed to regional or ethnic) identity</a:t>
            </a:r>
          </a:p>
          <a:p>
            <a:pPr>
              <a:buFont typeface="Wingdings" pitchFamily="2" charset="2"/>
              <a:buChar char="ü"/>
              <a:defRPr/>
            </a:pPr>
            <a:r>
              <a:rPr lang="en-ZA" sz="1200" dirty="0"/>
              <a:t>Increased social cohesion</a:t>
            </a:r>
          </a:p>
          <a:p>
            <a:pPr>
              <a:buFont typeface="Arial" pitchFamily="34" charset="0"/>
              <a:buChar char="•"/>
              <a:defRPr/>
            </a:pPr>
            <a:endParaRPr lang="en-ZA" sz="1200" dirty="0"/>
          </a:p>
        </p:txBody>
      </p:sp>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9350" y="2233613"/>
            <a:ext cx="1957388" cy="190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2500" y="2306638"/>
            <a:ext cx="1933575" cy="189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128" name="Group 8"/>
          <p:cNvGrpSpPr>
            <a:grpSpLocks/>
          </p:cNvGrpSpPr>
          <p:nvPr/>
        </p:nvGrpSpPr>
        <p:grpSpPr bwMode="auto">
          <a:xfrm>
            <a:off x="6353175" y="2233613"/>
            <a:ext cx="1908175" cy="1885950"/>
            <a:chOff x="8674" y="3755"/>
            <a:chExt cx="2596" cy="3031"/>
          </a:xfrm>
        </p:grpSpPr>
        <p:sp>
          <p:nvSpPr>
            <p:cNvPr id="5147" name="AutoShape 9"/>
            <p:cNvSpPr>
              <a:spLocks noChangeArrowheads="1"/>
            </p:cNvSpPr>
            <p:nvPr/>
          </p:nvSpPr>
          <p:spPr bwMode="auto">
            <a:xfrm>
              <a:off x="8674" y="3755"/>
              <a:ext cx="2596" cy="3031"/>
            </a:xfrm>
            <a:prstGeom prst="roundRect">
              <a:avLst>
                <a:gd name="adj" fmla="val 11519"/>
              </a:avLst>
            </a:pr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5148" name="Text Box 10"/>
            <p:cNvSpPr txBox="1">
              <a:spLocks noChangeArrowheads="1"/>
            </p:cNvSpPr>
            <p:nvPr/>
          </p:nvSpPr>
          <p:spPr bwMode="auto">
            <a:xfrm>
              <a:off x="9368" y="3755"/>
              <a:ext cx="1303" cy="2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spcAft>
                  <a:spcPts val="1000"/>
                </a:spcAft>
              </a:pPr>
              <a:r>
                <a:rPr lang="en-ZA" sz="9000"/>
                <a:t>$</a:t>
              </a:r>
              <a:endParaRPr lang="en-US" sz="1800"/>
            </a:p>
          </p:txBody>
        </p:sp>
      </p:grpSp>
      <p:sp>
        <p:nvSpPr>
          <p:cNvPr id="5129" name="TextBox 11"/>
          <p:cNvSpPr txBox="1">
            <a:spLocks noChangeArrowheads="1"/>
          </p:cNvSpPr>
          <p:nvPr/>
        </p:nvSpPr>
        <p:spPr bwMode="auto">
          <a:xfrm>
            <a:off x="1168400" y="3675063"/>
            <a:ext cx="177323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en-ZA" sz="2400" b="1"/>
              <a:t>Society</a:t>
            </a:r>
            <a:endParaRPr lang="en-ZA" sz="2800" b="1"/>
          </a:p>
        </p:txBody>
      </p:sp>
      <p:sp>
        <p:nvSpPr>
          <p:cNvPr id="5130" name="TextBox 12"/>
          <p:cNvSpPr txBox="1">
            <a:spLocks noChangeArrowheads="1"/>
          </p:cNvSpPr>
          <p:nvPr/>
        </p:nvSpPr>
        <p:spPr bwMode="auto">
          <a:xfrm>
            <a:off x="3760788" y="3602038"/>
            <a:ext cx="17732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en-ZA" sz="2400" b="1"/>
              <a:t>Health</a:t>
            </a:r>
          </a:p>
        </p:txBody>
      </p:sp>
      <p:sp>
        <p:nvSpPr>
          <p:cNvPr id="5131" name="TextBox 13"/>
          <p:cNvSpPr txBox="1">
            <a:spLocks noChangeArrowheads="1"/>
          </p:cNvSpPr>
          <p:nvPr/>
        </p:nvSpPr>
        <p:spPr bwMode="auto">
          <a:xfrm>
            <a:off x="6426200" y="3530600"/>
            <a:ext cx="17716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en-ZA" sz="2400" b="1"/>
              <a:t>Economy</a:t>
            </a:r>
          </a:p>
        </p:txBody>
      </p:sp>
      <p:sp>
        <p:nvSpPr>
          <p:cNvPr id="5132" name="TextBox 2"/>
          <p:cNvSpPr txBox="1">
            <a:spLocks noChangeArrowheads="1"/>
          </p:cNvSpPr>
          <p:nvPr/>
        </p:nvSpPr>
        <p:spPr bwMode="auto">
          <a:xfrm>
            <a:off x="449263" y="6088063"/>
            <a:ext cx="8496300"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ZA" sz="1000" b="1"/>
              <a:t>Specific references</a:t>
            </a:r>
            <a:r>
              <a:rPr lang="en-ZA" sz="1000"/>
              <a:t>: lower fertility (Glewwe, 2002), improved child health (Currie, 2009), reduced societal violence (Salmi, 2006), promotion of a national - as opposed to a regional or ethnic - identity (Glewwe, 2002), improved human rights (Salmi, 2006), increased social cohesion (Heyneman, 2003), Economic growth – see any decent Macro textbook, specifically for cognitive skills see (Hanushek &amp; Woessman 2008)</a:t>
            </a:r>
          </a:p>
          <a:p>
            <a:endParaRPr lang="en-ZA" sz="1100"/>
          </a:p>
        </p:txBody>
      </p:sp>
      <p:graphicFrame>
        <p:nvGraphicFramePr>
          <p:cNvPr id="7" name="Diagram 6"/>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134" name="Group 13"/>
          <p:cNvGrpSpPr>
            <a:grpSpLocks/>
          </p:cNvGrpSpPr>
          <p:nvPr/>
        </p:nvGrpSpPr>
        <p:grpSpPr bwMode="auto">
          <a:xfrm>
            <a:off x="7475538" y="261938"/>
            <a:ext cx="1339850" cy="1655762"/>
            <a:chOff x="7475581" y="261699"/>
            <a:chExt cx="1339393" cy="1655767"/>
          </a:xfrm>
        </p:grpSpPr>
        <p:grpSp>
          <p:nvGrpSpPr>
            <p:cNvPr id="5135" name="Group 10"/>
            <p:cNvGrpSpPr>
              <a:grpSpLocks/>
            </p:cNvGrpSpPr>
            <p:nvPr/>
          </p:nvGrpSpPr>
          <p:grpSpPr bwMode="auto">
            <a:xfrm>
              <a:off x="7737473" y="261699"/>
              <a:ext cx="691057" cy="647460"/>
              <a:chOff x="7737473" y="261699"/>
              <a:chExt cx="691057" cy="647460"/>
            </a:xfrm>
          </p:grpSpPr>
          <p:sp>
            <p:nvSpPr>
              <p:cNvPr id="32" name="Shape 31"/>
              <p:cNvSpPr/>
              <p:nvPr/>
            </p:nvSpPr>
            <p:spPr>
              <a:xfrm rot="10470">
                <a:off x="7737429" y="261699"/>
                <a:ext cx="690327" cy="647702"/>
              </a:xfrm>
              <a:prstGeom prst="gear6">
                <a:avLst/>
              </a:prstGeom>
              <a:ln/>
            </p:spPr>
            <p:style>
              <a:lnRef idx="2">
                <a:schemeClr val="accent3"/>
              </a:lnRef>
              <a:fillRef idx="1">
                <a:schemeClr val="lt1"/>
              </a:fillRef>
              <a:effectRef idx="0">
                <a:schemeClr val="accent3"/>
              </a:effectRef>
              <a:fontRef idx="minor">
                <a:schemeClr val="dk1"/>
              </a:fontRef>
            </p:style>
          </p:sp>
          <p:sp>
            <p:nvSpPr>
              <p:cNvPr id="5146" name="TextBox 8"/>
              <p:cNvSpPr txBox="1">
                <a:spLocks noChangeArrowheads="1"/>
              </p:cNvSpPr>
              <p:nvPr/>
            </p:nvSpPr>
            <p:spPr bwMode="auto">
              <a:xfrm>
                <a:off x="7883384" y="400763"/>
                <a:ext cx="49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ZA" sz="1800"/>
                  <a:t>Ed</a:t>
                </a:r>
              </a:p>
            </p:txBody>
          </p:sp>
        </p:grpSp>
        <p:grpSp>
          <p:nvGrpSpPr>
            <p:cNvPr id="5136" name="Group 9"/>
            <p:cNvGrpSpPr>
              <a:grpSpLocks/>
            </p:cNvGrpSpPr>
            <p:nvPr/>
          </p:nvGrpSpPr>
          <p:grpSpPr bwMode="auto">
            <a:xfrm>
              <a:off x="8123917" y="736788"/>
              <a:ext cx="691057" cy="647460"/>
              <a:chOff x="8123917" y="736788"/>
              <a:chExt cx="691057" cy="647460"/>
            </a:xfrm>
          </p:grpSpPr>
          <p:sp>
            <p:nvSpPr>
              <p:cNvPr id="31" name="Shape 30"/>
              <p:cNvSpPr/>
              <p:nvPr/>
            </p:nvSpPr>
            <p:spPr>
              <a:xfrm rot="470225">
                <a:off x="8124647" y="736362"/>
                <a:ext cx="690327" cy="647702"/>
              </a:xfrm>
              <a:prstGeom prst="gear6">
                <a:avLst/>
              </a:prstGeom>
            </p:spPr>
            <p:style>
              <a:lnRef idx="2">
                <a:schemeClr val="accent2"/>
              </a:lnRef>
              <a:fillRef idx="1">
                <a:schemeClr val="lt1"/>
              </a:fillRef>
              <a:effectRef idx="0">
                <a:schemeClr val="accent2"/>
              </a:effectRef>
              <a:fontRef idx="minor">
                <a:schemeClr val="dk1"/>
              </a:fontRef>
            </p:style>
          </p:sp>
          <p:sp>
            <p:nvSpPr>
              <p:cNvPr id="5144" name="TextBox 33"/>
              <p:cNvSpPr txBox="1">
                <a:spLocks noChangeArrowheads="1"/>
              </p:cNvSpPr>
              <p:nvPr/>
            </p:nvSpPr>
            <p:spPr bwMode="auto">
              <a:xfrm>
                <a:off x="8320220" y="875852"/>
                <a:ext cx="2984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ZA" sz="1800"/>
                  <a:t>H</a:t>
                </a:r>
              </a:p>
            </p:txBody>
          </p:sp>
        </p:grpSp>
        <p:grpSp>
          <p:nvGrpSpPr>
            <p:cNvPr id="5137" name="Group 11"/>
            <p:cNvGrpSpPr>
              <a:grpSpLocks/>
            </p:cNvGrpSpPr>
            <p:nvPr/>
          </p:nvGrpSpPr>
          <p:grpSpPr bwMode="auto">
            <a:xfrm>
              <a:off x="7475581" y="837763"/>
              <a:ext cx="691057" cy="647460"/>
              <a:chOff x="7475581" y="837763"/>
              <a:chExt cx="691057" cy="647460"/>
            </a:xfrm>
          </p:grpSpPr>
          <p:sp>
            <p:nvSpPr>
              <p:cNvPr id="30" name="Shape 29"/>
              <p:cNvSpPr/>
              <p:nvPr/>
            </p:nvSpPr>
            <p:spPr>
              <a:xfrm rot="10470">
                <a:off x="7475581" y="837963"/>
                <a:ext cx="690326" cy="647702"/>
              </a:xfrm>
              <a:prstGeom prst="gear6">
                <a:avLst/>
              </a:prstGeom>
            </p:spPr>
            <p:style>
              <a:lnRef idx="2">
                <a:schemeClr val="accent5"/>
              </a:lnRef>
              <a:fillRef idx="1">
                <a:schemeClr val="lt1"/>
              </a:fillRef>
              <a:effectRef idx="0">
                <a:schemeClr val="accent5"/>
              </a:effectRef>
              <a:fontRef idx="minor">
                <a:schemeClr val="dk1"/>
              </a:fontRef>
            </p:style>
          </p:sp>
          <p:sp>
            <p:nvSpPr>
              <p:cNvPr id="5142" name="TextBox 34"/>
              <p:cNvSpPr txBox="1">
                <a:spLocks noChangeArrowheads="1"/>
              </p:cNvSpPr>
              <p:nvPr/>
            </p:nvSpPr>
            <p:spPr bwMode="auto">
              <a:xfrm>
                <a:off x="7671885" y="976827"/>
                <a:ext cx="2984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ZA" sz="1800"/>
                  <a:t>S</a:t>
                </a:r>
              </a:p>
            </p:txBody>
          </p:sp>
        </p:grpSp>
        <p:grpSp>
          <p:nvGrpSpPr>
            <p:cNvPr id="5138" name="Group 12"/>
            <p:cNvGrpSpPr>
              <a:grpSpLocks/>
            </p:cNvGrpSpPr>
            <p:nvPr/>
          </p:nvGrpSpPr>
          <p:grpSpPr bwMode="auto">
            <a:xfrm>
              <a:off x="7884369" y="1270006"/>
              <a:ext cx="691057" cy="647460"/>
              <a:chOff x="7884369" y="1270006"/>
              <a:chExt cx="691057" cy="647460"/>
            </a:xfrm>
          </p:grpSpPr>
          <p:sp>
            <p:nvSpPr>
              <p:cNvPr id="29" name="Shape 28"/>
              <p:cNvSpPr/>
              <p:nvPr/>
            </p:nvSpPr>
            <p:spPr>
              <a:xfrm rot="10470">
                <a:off x="7885017" y="1269764"/>
                <a:ext cx="690326" cy="647702"/>
              </a:xfrm>
              <a:prstGeom prst="gear6">
                <a:avLst/>
              </a:prstGeom>
              <a:ln>
                <a:solidFill>
                  <a:srgbClr val="00B050"/>
                </a:solidFill>
              </a:ln>
            </p:spPr>
            <p:style>
              <a:lnRef idx="2">
                <a:schemeClr val="accent3"/>
              </a:lnRef>
              <a:fillRef idx="1">
                <a:schemeClr val="lt1"/>
              </a:fillRef>
              <a:effectRef idx="0">
                <a:schemeClr val="accent3"/>
              </a:effectRef>
              <a:fontRef idx="minor">
                <a:schemeClr val="dk1"/>
              </a:fontRef>
            </p:style>
          </p:sp>
          <p:sp>
            <p:nvSpPr>
              <p:cNvPr id="5140" name="TextBox 35"/>
              <p:cNvSpPr txBox="1">
                <a:spLocks noChangeArrowheads="1"/>
              </p:cNvSpPr>
              <p:nvPr/>
            </p:nvSpPr>
            <p:spPr bwMode="auto">
              <a:xfrm>
                <a:off x="8040742" y="1428340"/>
                <a:ext cx="38877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ZA" sz="1800"/>
                  <a:t>Ec</a:t>
                </a:r>
              </a:p>
            </p:txBody>
          </p:sp>
        </p:grpSp>
      </p:grpSp>
    </p:spTree>
    <p:extLst>
      <p:ext uri="{BB962C8B-B14F-4D97-AF65-F5344CB8AC3E}">
        <p14:creationId xmlns:p14="http://schemas.microsoft.com/office/powerpoint/2010/main" xmlns="" val="94756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Accountability stages...</a:t>
            </a:r>
            <a:endParaRPr lang="en-ZA" dirty="0"/>
          </a:p>
        </p:txBody>
      </p:sp>
      <p:sp>
        <p:nvSpPr>
          <p:cNvPr id="3" name="Content Placeholder 2"/>
          <p:cNvSpPr>
            <a:spLocks noGrp="1"/>
          </p:cNvSpPr>
          <p:nvPr>
            <p:ph idx="1"/>
          </p:nvPr>
        </p:nvSpPr>
        <p:spPr>
          <a:xfrm>
            <a:off x="251520" y="1772816"/>
            <a:ext cx="4032448" cy="4032448"/>
          </a:xfrm>
        </p:spPr>
        <p:txBody>
          <a:bodyPr>
            <a:normAutofit fontScale="40000" lnSpcReduction="20000"/>
          </a:bodyPr>
          <a:lstStyle/>
          <a:p>
            <a:pPr algn="just"/>
            <a:r>
              <a:rPr lang="en-ZA" sz="4000" dirty="0" smtClean="0"/>
              <a:t>SA is a few decades behind many OECD countries. Predictable outcomes as we move from stage to stage. Loveless (2005: 7) explains the historical sequence of accountability movements for students – </a:t>
            </a:r>
            <a:r>
              <a:rPr lang="en-ZA" sz="4000" b="1" dirty="0" smtClean="0"/>
              <a:t>similar movements for teachers?</a:t>
            </a:r>
          </a:p>
          <a:p>
            <a:pPr lvl="1"/>
            <a:endParaRPr lang="en-ZA" dirty="0" smtClean="0"/>
          </a:p>
          <a:p>
            <a:pPr lvl="1"/>
            <a:r>
              <a:rPr lang="en-ZA" sz="3400" dirty="0" smtClean="0">
                <a:solidFill>
                  <a:srgbClr val="FF0000"/>
                </a:solidFill>
              </a:rPr>
              <a:t>Stage 1 </a:t>
            </a:r>
            <a:r>
              <a:rPr lang="en-ZA" sz="3400" dirty="0" smtClean="0"/>
              <a:t>– </a:t>
            </a:r>
            <a:r>
              <a:rPr lang="en-ZA" sz="3400" b="1" dirty="0" smtClean="0"/>
              <a:t>Setting standards</a:t>
            </a:r>
            <a:r>
              <a:rPr lang="en-GB" sz="3400" b="1" dirty="0" smtClean="0"/>
              <a:t> </a:t>
            </a:r>
          </a:p>
          <a:p>
            <a:pPr lvl="1">
              <a:buNone/>
            </a:pPr>
            <a:r>
              <a:rPr lang="en-GB" sz="3400" b="1" dirty="0" smtClean="0"/>
              <a:t>	</a:t>
            </a:r>
            <a:r>
              <a:rPr lang="en-GB" sz="3400" dirty="0" smtClean="0"/>
              <a:t>(</a:t>
            </a:r>
            <a:r>
              <a:rPr lang="en-GB" sz="3400" i="1" dirty="0" smtClean="0"/>
              <a:t>defining what students should learn</a:t>
            </a:r>
            <a:r>
              <a:rPr lang="en-GB" sz="3400" dirty="0" smtClean="0"/>
              <a:t>), </a:t>
            </a:r>
          </a:p>
          <a:p>
            <a:pPr lvl="3"/>
            <a:r>
              <a:rPr lang="en-GB" sz="3800" dirty="0" smtClean="0">
                <a:solidFill>
                  <a:schemeClr val="accent3">
                    <a:lumMod val="75000"/>
                  </a:schemeClr>
                </a:solidFill>
              </a:rPr>
              <a:t>CAPS</a:t>
            </a:r>
          </a:p>
          <a:p>
            <a:pPr lvl="1"/>
            <a:r>
              <a:rPr lang="en-GB" sz="3400" dirty="0" smtClean="0">
                <a:solidFill>
                  <a:srgbClr val="FF0000"/>
                </a:solidFill>
              </a:rPr>
              <a:t>Stage 2 </a:t>
            </a:r>
            <a:r>
              <a:rPr lang="en-GB" sz="3400" b="1" dirty="0" smtClean="0"/>
              <a:t>- Measuring achievement</a:t>
            </a:r>
            <a:r>
              <a:rPr lang="en-GB" sz="3400" dirty="0" smtClean="0"/>
              <a:t> </a:t>
            </a:r>
          </a:p>
          <a:p>
            <a:pPr lvl="1">
              <a:buNone/>
            </a:pPr>
            <a:r>
              <a:rPr lang="en-GB" sz="3400" dirty="0" smtClean="0"/>
              <a:t>	(</a:t>
            </a:r>
            <a:r>
              <a:rPr lang="en-GB" sz="3400" i="1" dirty="0" smtClean="0"/>
              <a:t>testing to see what students have learned</a:t>
            </a:r>
            <a:r>
              <a:rPr lang="en-GB" sz="3400" dirty="0" smtClean="0"/>
              <a:t>),</a:t>
            </a:r>
          </a:p>
          <a:p>
            <a:pPr lvl="3"/>
            <a:r>
              <a:rPr lang="en-GB" sz="3800" dirty="0" smtClean="0">
                <a:solidFill>
                  <a:schemeClr val="accent3">
                    <a:lumMod val="75000"/>
                  </a:schemeClr>
                </a:solidFill>
              </a:rPr>
              <a:t>ANA</a:t>
            </a:r>
          </a:p>
          <a:p>
            <a:pPr lvl="1"/>
            <a:r>
              <a:rPr lang="en-GB" sz="3400" dirty="0" smtClean="0">
                <a:solidFill>
                  <a:srgbClr val="FF0000"/>
                </a:solidFill>
              </a:rPr>
              <a:t>Stage 3 </a:t>
            </a:r>
            <a:r>
              <a:rPr lang="en-GB" sz="3400" dirty="0" smtClean="0"/>
              <a:t>-  </a:t>
            </a:r>
            <a:r>
              <a:rPr lang="en-GB" sz="3400" b="1" dirty="0" smtClean="0"/>
              <a:t>Holding educators &amp; students accountable</a:t>
            </a:r>
            <a:r>
              <a:rPr lang="en-GB" sz="3400" dirty="0" smtClean="0"/>
              <a:t> </a:t>
            </a:r>
          </a:p>
          <a:p>
            <a:pPr lvl="1">
              <a:buNone/>
            </a:pPr>
            <a:r>
              <a:rPr lang="en-GB" sz="3400" dirty="0" smtClean="0"/>
              <a:t>	(</a:t>
            </a:r>
            <a:r>
              <a:rPr lang="en-GB" sz="3400" i="1" dirty="0" smtClean="0"/>
              <a:t>making results count</a:t>
            </a:r>
            <a:r>
              <a:rPr lang="en-GB" sz="3400" dirty="0" smtClean="0"/>
              <a:t>). </a:t>
            </a:r>
          </a:p>
          <a:p>
            <a:pPr lvl="3"/>
            <a:r>
              <a:rPr lang="en-GB" sz="3800" dirty="0" smtClean="0">
                <a:solidFill>
                  <a:schemeClr val="accent3">
                    <a:lumMod val="75000"/>
                  </a:schemeClr>
                </a:solidFill>
              </a:rPr>
              <a:t>Western Cape performance agreements?</a:t>
            </a:r>
          </a:p>
        </p:txBody>
      </p:sp>
      <p:sp>
        <p:nvSpPr>
          <p:cNvPr id="4" name="Slide Number Placeholder 3"/>
          <p:cNvSpPr>
            <a:spLocks noGrp="1"/>
          </p:cNvSpPr>
          <p:nvPr>
            <p:ph type="sldNum" sz="quarter" idx="12"/>
          </p:nvPr>
        </p:nvSpPr>
        <p:spPr>
          <a:xfrm>
            <a:off x="6516216" y="6381328"/>
            <a:ext cx="2133600" cy="365125"/>
          </a:xfrm>
        </p:spPr>
        <p:txBody>
          <a:bodyPr/>
          <a:lstStyle/>
          <a:p>
            <a:fld id="{555B2511-D5A3-487A-82FF-4C039FEE504B}" type="slidenum">
              <a:rPr lang="en-ZA" smtClean="0"/>
              <a:pPr/>
              <a:t>39</a:t>
            </a:fld>
            <a:endParaRPr lang="en-ZA"/>
          </a:p>
        </p:txBody>
      </p:sp>
      <p:graphicFrame>
        <p:nvGraphicFramePr>
          <p:cNvPr id="6" name="Diagram 5"/>
          <p:cNvGraphicFramePr/>
          <p:nvPr>
            <p:extLst>
              <p:ext uri="{D42A27DB-BD31-4B8C-83A1-F6EECF244321}">
                <p14:modId xmlns:p14="http://schemas.microsoft.com/office/powerpoint/2010/main" xmlns="" val="3680113740"/>
              </p:ext>
            </p:extLst>
          </p:nvPr>
        </p:nvGraphicFramePr>
        <p:xfrm>
          <a:off x="4572000" y="2276872"/>
          <a:ext cx="3672408"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0" y="1916832"/>
            <a:ext cx="3672408" cy="369332"/>
          </a:xfrm>
          <a:prstGeom prst="rect">
            <a:avLst/>
          </a:prstGeom>
          <a:solidFill>
            <a:schemeClr val="accent1">
              <a:lumMod val="75000"/>
            </a:schemeClr>
          </a:solidFill>
        </p:spPr>
        <p:txBody>
          <a:bodyPr wrap="square" rtlCol="0">
            <a:spAutoFit/>
          </a:bodyPr>
          <a:lstStyle/>
          <a:p>
            <a:pPr algn="ctr"/>
            <a:r>
              <a:rPr lang="en-ZA" b="1" dirty="0" smtClean="0">
                <a:solidFill>
                  <a:schemeClr val="bg1"/>
                </a:solidFill>
              </a:rPr>
              <a:t>Stages in accountability movements:</a:t>
            </a:r>
            <a:endParaRPr lang="en-ZA" b="1" dirty="0">
              <a:solidFill>
                <a:schemeClr val="bg1"/>
              </a:solidFill>
            </a:endParaRPr>
          </a:p>
        </p:txBody>
      </p:sp>
      <p:sp>
        <p:nvSpPr>
          <p:cNvPr id="5" name="Left Arrow 4"/>
          <p:cNvSpPr/>
          <p:nvPr/>
        </p:nvSpPr>
        <p:spPr>
          <a:xfrm rot="20756081">
            <a:off x="7093854" y="3240836"/>
            <a:ext cx="1512168" cy="792088"/>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TRAINING</a:t>
            </a:r>
            <a:endParaRPr lang="en-US" dirty="0"/>
          </a:p>
        </p:txBody>
      </p:sp>
      <p:sp>
        <p:nvSpPr>
          <p:cNvPr id="8" name="TextBox 7"/>
          <p:cNvSpPr txBox="1"/>
          <p:nvPr/>
        </p:nvSpPr>
        <p:spPr>
          <a:xfrm>
            <a:off x="724" y="6027003"/>
            <a:ext cx="6336704" cy="830997"/>
          </a:xfrm>
          <a:prstGeom prst="rect">
            <a:avLst/>
          </a:prstGeom>
          <a:solidFill>
            <a:schemeClr val="bg1">
              <a:lumMod val="85000"/>
            </a:schemeClr>
          </a:solidFill>
        </p:spPr>
        <p:txBody>
          <a:bodyPr wrap="square" rtlCol="0">
            <a:spAutoFit/>
          </a:bodyPr>
          <a:lstStyle/>
          <a:p>
            <a:pPr lvl="0" algn="just"/>
            <a:r>
              <a:rPr lang="en-GB" sz="1200" dirty="0"/>
              <a:t>“For every increment of performance I demand from you, </a:t>
            </a:r>
            <a:r>
              <a:rPr lang="en-GB" sz="1200" b="1" u="sng" dirty="0"/>
              <a:t>I have an equal responsibility to provide you with the capacity to meet that expectation</a:t>
            </a:r>
            <a:r>
              <a:rPr lang="en-GB" sz="1200" dirty="0"/>
              <a:t>. Likewise, for every investment you make in my skill and knowledge, I have a reciprocal responsibility to demonstrate some new increment in performance”  </a:t>
            </a:r>
            <a:r>
              <a:rPr lang="en-GB" sz="1200" b="1" dirty="0" smtClean="0">
                <a:solidFill>
                  <a:srgbClr val="800000"/>
                </a:solidFill>
              </a:rPr>
              <a:t>(</a:t>
            </a:r>
            <a:r>
              <a:rPr lang="en-GB" sz="1200" b="1" dirty="0">
                <a:solidFill>
                  <a:srgbClr val="800000"/>
                </a:solidFill>
              </a:rPr>
              <a:t>Elmore, 2004b, p. 93).</a:t>
            </a:r>
            <a:endParaRPr lang="en-US" sz="1200" b="1" dirty="0">
              <a:solidFill>
                <a:srgbClr val="800000"/>
              </a:solidFill>
            </a:endParaRPr>
          </a:p>
        </p:txBody>
      </p:sp>
    </p:spTree>
    <p:extLst>
      <p:ext uri="{BB962C8B-B14F-4D97-AF65-F5344CB8AC3E}">
        <p14:creationId xmlns:p14="http://schemas.microsoft.com/office/powerpoint/2010/main" xmlns="" val="359901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a:solidFill>
            <a:schemeClr val="tx2">
              <a:lumMod val="20000"/>
              <a:lumOff val="80000"/>
            </a:schemeClr>
          </a:solidFill>
        </p:spPr>
        <p:txBody>
          <a:bodyPr>
            <a:normAutofit fontScale="90000"/>
          </a:bodyPr>
          <a:lstStyle/>
          <a:p>
            <a:r>
              <a:rPr lang="en-ZA" smtClean="0"/>
              <a:t>Accountability: teacher absenteeism</a:t>
            </a:r>
            <a:br>
              <a:rPr lang="en-ZA" smtClean="0"/>
            </a:br>
            <a:r>
              <a:rPr lang="en-ZA" sz="3100" smtClean="0"/>
              <a:t>(SACMEQ III – 2007 – 996 teachers)</a:t>
            </a:r>
            <a:endParaRPr lang="en-ZA" sz="3100"/>
          </a:p>
        </p:txBody>
      </p:sp>
      <p:sp>
        <p:nvSpPr>
          <p:cNvPr id="8" name="Slide Number Placeholder 7"/>
          <p:cNvSpPr>
            <a:spLocks noGrp="1"/>
          </p:cNvSpPr>
          <p:nvPr>
            <p:ph type="sldNum" sz="quarter" idx="12"/>
          </p:nvPr>
        </p:nvSpPr>
        <p:spPr/>
        <p:txBody>
          <a:bodyPr/>
          <a:lstStyle/>
          <a:p>
            <a:fld id="{555B2511-D5A3-487A-82FF-4C039FEE504B}" type="slidenum">
              <a:rPr lang="en-ZA" smtClean="0"/>
              <a:pPr/>
              <a:t>4</a:t>
            </a:fld>
            <a:endParaRPr lang="en-ZA"/>
          </a:p>
        </p:txBody>
      </p:sp>
    </p:spTree>
    <p:extLst>
      <p:ext uri="{BB962C8B-B14F-4D97-AF65-F5344CB8AC3E}">
        <p14:creationId xmlns:p14="http://schemas.microsoft.com/office/powerpoint/2010/main" xmlns="" val="3191297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40</a:t>
            </a:fld>
            <a:endParaRPr lang="en-ZA"/>
          </a:p>
        </p:txBody>
      </p:sp>
      <p:pic>
        <p:nvPicPr>
          <p:cNvPr id="6" name="Picture 5"/>
          <p:cNvPicPr>
            <a:picLocks noChangeAspect="1"/>
          </p:cNvPicPr>
          <p:nvPr/>
        </p:nvPicPr>
        <p:blipFill>
          <a:blip r:embed="rId3" cstate="print"/>
          <a:stretch>
            <a:fillRect/>
          </a:stretch>
        </p:blipFill>
        <p:spPr>
          <a:xfrm>
            <a:off x="3995936" y="189711"/>
            <a:ext cx="4968552" cy="6633017"/>
          </a:xfrm>
          <a:prstGeom prst="rect">
            <a:avLst/>
          </a:prstGeom>
        </p:spPr>
      </p:pic>
      <p:sp>
        <p:nvSpPr>
          <p:cNvPr id="7" name="TextBox 6"/>
          <p:cNvSpPr txBox="1"/>
          <p:nvPr/>
        </p:nvSpPr>
        <p:spPr>
          <a:xfrm rot="19734565">
            <a:off x="3827550" y="5940194"/>
            <a:ext cx="2448272" cy="307777"/>
          </a:xfrm>
          <a:prstGeom prst="rect">
            <a:avLst/>
          </a:prstGeom>
          <a:noFill/>
        </p:spPr>
        <p:txBody>
          <a:bodyPr wrap="square" rtlCol="0">
            <a:spAutoFit/>
          </a:bodyPr>
          <a:lstStyle/>
          <a:p>
            <a:r>
              <a:rPr lang="en-US" sz="1400" i="1" dirty="0" smtClean="0">
                <a:solidFill>
                  <a:schemeClr val="bg1"/>
                </a:solidFill>
              </a:rPr>
              <a:t>No early cognitive stimulation</a:t>
            </a:r>
            <a:endParaRPr lang="en-US" sz="1400" i="1" dirty="0">
              <a:solidFill>
                <a:schemeClr val="bg1"/>
              </a:solidFill>
            </a:endParaRPr>
          </a:p>
        </p:txBody>
      </p:sp>
      <p:sp>
        <p:nvSpPr>
          <p:cNvPr id="8" name="TextBox 7"/>
          <p:cNvSpPr txBox="1"/>
          <p:nvPr/>
        </p:nvSpPr>
        <p:spPr>
          <a:xfrm rot="19734565">
            <a:off x="3827550" y="5335173"/>
            <a:ext cx="2448272" cy="307777"/>
          </a:xfrm>
          <a:prstGeom prst="rect">
            <a:avLst/>
          </a:prstGeom>
          <a:noFill/>
        </p:spPr>
        <p:txBody>
          <a:bodyPr wrap="square" rtlCol="0">
            <a:spAutoFit/>
          </a:bodyPr>
          <a:lstStyle/>
          <a:p>
            <a:r>
              <a:rPr lang="en-US" sz="1400" i="1" dirty="0" smtClean="0">
                <a:solidFill>
                  <a:schemeClr val="bg1"/>
                </a:solidFill>
              </a:rPr>
              <a:t>Weak culture of T&amp;L</a:t>
            </a:r>
            <a:endParaRPr lang="en-US" sz="1400" i="1" dirty="0">
              <a:solidFill>
                <a:schemeClr val="bg1"/>
              </a:solidFill>
            </a:endParaRPr>
          </a:p>
        </p:txBody>
      </p:sp>
      <p:sp>
        <p:nvSpPr>
          <p:cNvPr id="9" name="TextBox 8"/>
          <p:cNvSpPr txBox="1"/>
          <p:nvPr/>
        </p:nvSpPr>
        <p:spPr>
          <a:xfrm rot="19734565">
            <a:off x="3827550" y="4903126"/>
            <a:ext cx="2448272" cy="307777"/>
          </a:xfrm>
          <a:prstGeom prst="rect">
            <a:avLst/>
          </a:prstGeom>
          <a:noFill/>
        </p:spPr>
        <p:txBody>
          <a:bodyPr wrap="square" rtlCol="0">
            <a:spAutoFit/>
          </a:bodyPr>
          <a:lstStyle/>
          <a:p>
            <a:r>
              <a:rPr lang="en-US" sz="1400" i="1" dirty="0" smtClean="0">
                <a:solidFill>
                  <a:schemeClr val="bg1"/>
                </a:solidFill>
              </a:rPr>
              <a:t>Low </a:t>
            </a:r>
            <a:r>
              <a:rPr lang="en-US" sz="1400" i="1" dirty="0" err="1" smtClean="0">
                <a:solidFill>
                  <a:schemeClr val="bg1"/>
                </a:solidFill>
              </a:rPr>
              <a:t>curric</a:t>
            </a:r>
            <a:r>
              <a:rPr lang="en-US" sz="1400" i="1" dirty="0" smtClean="0">
                <a:solidFill>
                  <a:schemeClr val="bg1"/>
                </a:solidFill>
              </a:rPr>
              <a:t> coverage</a:t>
            </a:r>
            <a:endParaRPr lang="en-US" sz="1400" i="1" dirty="0">
              <a:solidFill>
                <a:schemeClr val="bg1"/>
              </a:solidFill>
            </a:endParaRPr>
          </a:p>
        </p:txBody>
      </p:sp>
      <p:sp>
        <p:nvSpPr>
          <p:cNvPr id="10" name="TextBox 9"/>
          <p:cNvSpPr txBox="1"/>
          <p:nvPr/>
        </p:nvSpPr>
        <p:spPr>
          <a:xfrm rot="1532785">
            <a:off x="6966960" y="6174102"/>
            <a:ext cx="2448272" cy="307777"/>
          </a:xfrm>
          <a:prstGeom prst="rect">
            <a:avLst/>
          </a:prstGeom>
          <a:noFill/>
        </p:spPr>
        <p:txBody>
          <a:bodyPr wrap="square" rtlCol="0">
            <a:spAutoFit/>
          </a:bodyPr>
          <a:lstStyle/>
          <a:p>
            <a:r>
              <a:rPr lang="en-US" sz="1400" i="1" dirty="0" smtClean="0">
                <a:solidFill>
                  <a:schemeClr val="bg1"/>
                </a:solidFill>
              </a:rPr>
              <a:t>Low quality teachers</a:t>
            </a:r>
            <a:endParaRPr lang="en-US" sz="1400" i="1" dirty="0">
              <a:solidFill>
                <a:schemeClr val="bg1"/>
              </a:solidFill>
            </a:endParaRPr>
          </a:p>
        </p:txBody>
      </p:sp>
      <p:sp>
        <p:nvSpPr>
          <p:cNvPr id="11" name="TextBox 10"/>
          <p:cNvSpPr txBox="1"/>
          <p:nvPr/>
        </p:nvSpPr>
        <p:spPr>
          <a:xfrm rot="1532785">
            <a:off x="7182983" y="5670046"/>
            <a:ext cx="2448272" cy="307777"/>
          </a:xfrm>
          <a:prstGeom prst="rect">
            <a:avLst/>
          </a:prstGeom>
          <a:noFill/>
        </p:spPr>
        <p:txBody>
          <a:bodyPr wrap="square" rtlCol="0">
            <a:spAutoFit/>
          </a:bodyPr>
          <a:lstStyle/>
          <a:p>
            <a:r>
              <a:rPr lang="en-US" sz="1400" i="1" dirty="0" smtClean="0">
                <a:solidFill>
                  <a:schemeClr val="bg1"/>
                </a:solidFill>
              </a:rPr>
              <a:t>Low time-on-task</a:t>
            </a:r>
            <a:endParaRPr lang="en-US" sz="1400" i="1" dirty="0">
              <a:solidFill>
                <a:schemeClr val="bg1"/>
              </a:solidFill>
            </a:endParaRPr>
          </a:p>
        </p:txBody>
      </p:sp>
      <p:sp>
        <p:nvSpPr>
          <p:cNvPr id="12" name="TextBox 11"/>
          <p:cNvSpPr txBox="1"/>
          <p:nvPr/>
        </p:nvSpPr>
        <p:spPr>
          <a:xfrm>
            <a:off x="5724128" y="1556792"/>
            <a:ext cx="1728192" cy="523220"/>
          </a:xfrm>
          <a:prstGeom prst="rect">
            <a:avLst/>
          </a:prstGeom>
          <a:noFill/>
        </p:spPr>
        <p:txBody>
          <a:bodyPr wrap="square" rtlCol="0">
            <a:spAutoFit/>
          </a:bodyPr>
          <a:lstStyle/>
          <a:p>
            <a:r>
              <a:rPr lang="en-US" sz="2800" b="1" dirty="0" smtClean="0">
                <a:solidFill>
                  <a:schemeClr val="bg1">
                    <a:lumMod val="50000"/>
                  </a:schemeClr>
                </a:solidFill>
                <a:latin typeface="Helvetica"/>
                <a:cs typeface="Helvetica"/>
              </a:rPr>
              <a:t>MATRIC</a:t>
            </a:r>
            <a:endParaRPr lang="en-US" sz="1200" b="1" dirty="0">
              <a:solidFill>
                <a:schemeClr val="bg1">
                  <a:lumMod val="50000"/>
                </a:schemeClr>
              </a:solidFill>
              <a:latin typeface="Helvetica"/>
              <a:cs typeface="Helvetica"/>
            </a:endParaRPr>
          </a:p>
        </p:txBody>
      </p:sp>
      <p:sp>
        <p:nvSpPr>
          <p:cNvPr id="13" name="TextBox 12"/>
          <p:cNvSpPr txBox="1"/>
          <p:nvPr/>
        </p:nvSpPr>
        <p:spPr>
          <a:xfrm>
            <a:off x="5292080" y="3212976"/>
            <a:ext cx="2664296" cy="584776"/>
          </a:xfrm>
          <a:prstGeom prst="rect">
            <a:avLst/>
          </a:prstGeom>
          <a:noFill/>
        </p:spPr>
        <p:txBody>
          <a:bodyPr wrap="square" rtlCol="0">
            <a:spAutoFit/>
          </a:bodyPr>
          <a:lstStyle/>
          <a:p>
            <a:r>
              <a:rPr lang="en-US" sz="3200" b="1" dirty="0" smtClean="0">
                <a:solidFill>
                  <a:srgbClr val="FF0000"/>
                </a:solidFill>
                <a:latin typeface="Helvetica"/>
                <a:cs typeface="Helvetica"/>
              </a:rPr>
              <a:t>Pre-MATRIC</a:t>
            </a:r>
            <a:endParaRPr lang="en-US" sz="1400" b="1" dirty="0">
              <a:solidFill>
                <a:srgbClr val="FF0000"/>
              </a:solidFill>
              <a:latin typeface="Helvetica"/>
              <a:cs typeface="Helvetica"/>
            </a:endParaRPr>
          </a:p>
        </p:txBody>
      </p:sp>
      <p:sp>
        <p:nvSpPr>
          <p:cNvPr id="14" name="TextBox 13"/>
          <p:cNvSpPr txBox="1"/>
          <p:nvPr/>
        </p:nvSpPr>
        <p:spPr>
          <a:xfrm>
            <a:off x="5508104" y="404664"/>
            <a:ext cx="2448272" cy="400110"/>
          </a:xfrm>
          <a:prstGeom prst="rect">
            <a:avLst/>
          </a:prstGeom>
          <a:noFill/>
        </p:spPr>
        <p:txBody>
          <a:bodyPr wrap="square" rtlCol="0">
            <a:spAutoFit/>
          </a:bodyPr>
          <a:lstStyle/>
          <a:p>
            <a:r>
              <a:rPr lang="en-US" sz="2000" b="1" i="1" dirty="0" smtClean="0"/>
              <a:t>Matric pass rate</a:t>
            </a:r>
            <a:endParaRPr lang="en-US" sz="2000" b="1" i="1" dirty="0"/>
          </a:p>
        </p:txBody>
      </p:sp>
      <p:sp>
        <p:nvSpPr>
          <p:cNvPr id="15" name="TextBox 14"/>
          <p:cNvSpPr txBox="1"/>
          <p:nvPr/>
        </p:nvSpPr>
        <p:spPr>
          <a:xfrm rot="1532785">
            <a:off x="3877251" y="988022"/>
            <a:ext cx="2448272" cy="338554"/>
          </a:xfrm>
          <a:prstGeom prst="rect">
            <a:avLst/>
          </a:prstGeom>
          <a:noFill/>
        </p:spPr>
        <p:txBody>
          <a:bodyPr wrap="square" rtlCol="0">
            <a:spAutoFit/>
          </a:bodyPr>
          <a:lstStyle/>
          <a:p>
            <a:r>
              <a:rPr lang="en-US" sz="1600" b="1" i="1" dirty="0" smtClean="0"/>
              <a:t>No. endorsements</a:t>
            </a:r>
            <a:endParaRPr lang="en-US" sz="1600" b="1" i="1" dirty="0"/>
          </a:p>
        </p:txBody>
      </p:sp>
      <p:sp>
        <p:nvSpPr>
          <p:cNvPr id="16" name="TextBox 15"/>
          <p:cNvSpPr txBox="1"/>
          <p:nvPr/>
        </p:nvSpPr>
        <p:spPr>
          <a:xfrm rot="19747222">
            <a:off x="7221659" y="504883"/>
            <a:ext cx="2448272" cy="338554"/>
          </a:xfrm>
          <a:prstGeom prst="rect">
            <a:avLst/>
          </a:prstGeom>
          <a:noFill/>
        </p:spPr>
        <p:txBody>
          <a:bodyPr wrap="square" rtlCol="0">
            <a:spAutoFit/>
          </a:bodyPr>
          <a:lstStyle/>
          <a:p>
            <a:r>
              <a:rPr lang="en-US" sz="1600" b="1" i="1" dirty="0" smtClean="0"/>
              <a:t>Subject choice</a:t>
            </a:r>
            <a:endParaRPr lang="en-US" sz="1600" b="1" i="1" dirty="0"/>
          </a:p>
        </p:txBody>
      </p:sp>
      <p:sp>
        <p:nvSpPr>
          <p:cNvPr id="18" name="TextBox 17"/>
          <p:cNvSpPr txBox="1"/>
          <p:nvPr/>
        </p:nvSpPr>
        <p:spPr>
          <a:xfrm rot="19747222">
            <a:off x="7725715" y="864923"/>
            <a:ext cx="2448272" cy="338554"/>
          </a:xfrm>
          <a:prstGeom prst="rect">
            <a:avLst/>
          </a:prstGeom>
          <a:noFill/>
        </p:spPr>
        <p:txBody>
          <a:bodyPr wrap="square" rtlCol="0">
            <a:spAutoFit/>
          </a:bodyPr>
          <a:lstStyle/>
          <a:p>
            <a:r>
              <a:rPr lang="en-US" sz="1600" b="1" i="1" dirty="0" smtClean="0"/>
              <a:t>Throughput</a:t>
            </a:r>
            <a:endParaRPr lang="en-US" sz="1600" b="1" i="1" dirty="0"/>
          </a:p>
        </p:txBody>
      </p:sp>
      <p:sp>
        <p:nvSpPr>
          <p:cNvPr id="19" name="TextBox 18"/>
          <p:cNvSpPr txBox="1"/>
          <p:nvPr/>
        </p:nvSpPr>
        <p:spPr>
          <a:xfrm rot="1532785">
            <a:off x="7471015" y="5310006"/>
            <a:ext cx="2448272" cy="307777"/>
          </a:xfrm>
          <a:prstGeom prst="rect">
            <a:avLst/>
          </a:prstGeom>
          <a:noFill/>
        </p:spPr>
        <p:txBody>
          <a:bodyPr wrap="square" rtlCol="0">
            <a:spAutoFit/>
          </a:bodyPr>
          <a:lstStyle/>
          <a:p>
            <a:r>
              <a:rPr lang="en-US" sz="1400" i="1" dirty="0" smtClean="0">
                <a:solidFill>
                  <a:schemeClr val="bg1"/>
                </a:solidFill>
              </a:rPr>
              <a:t>Low accountability</a:t>
            </a:r>
            <a:endParaRPr lang="en-US" sz="1400" i="1" dirty="0">
              <a:solidFill>
                <a:schemeClr val="bg1"/>
              </a:solidFill>
            </a:endParaRPr>
          </a:p>
        </p:txBody>
      </p:sp>
      <p:sp>
        <p:nvSpPr>
          <p:cNvPr id="20" name="TextBox 19"/>
          <p:cNvSpPr txBox="1"/>
          <p:nvPr/>
        </p:nvSpPr>
        <p:spPr>
          <a:xfrm rot="4043289">
            <a:off x="7445384" y="4661397"/>
            <a:ext cx="2448272" cy="369332"/>
          </a:xfrm>
          <a:prstGeom prst="rect">
            <a:avLst/>
          </a:prstGeom>
          <a:noFill/>
        </p:spPr>
        <p:txBody>
          <a:bodyPr wrap="square" rtlCol="0">
            <a:spAutoFit/>
          </a:bodyPr>
          <a:lstStyle/>
          <a:p>
            <a:r>
              <a:rPr lang="en-US" i="1" dirty="0" smtClean="0">
                <a:solidFill>
                  <a:schemeClr val="bg1"/>
                </a:solidFill>
              </a:rPr>
              <a:t>50% dropout</a:t>
            </a:r>
            <a:endParaRPr lang="en-US" i="1" dirty="0">
              <a:solidFill>
                <a:schemeClr val="bg1"/>
              </a:solidFill>
            </a:endParaRPr>
          </a:p>
        </p:txBody>
      </p:sp>
      <p:sp>
        <p:nvSpPr>
          <p:cNvPr id="21" name="TextBox 20"/>
          <p:cNvSpPr txBox="1"/>
          <p:nvPr/>
        </p:nvSpPr>
        <p:spPr>
          <a:xfrm>
            <a:off x="5508104" y="6381328"/>
            <a:ext cx="2448272" cy="369332"/>
          </a:xfrm>
          <a:prstGeom prst="rect">
            <a:avLst/>
          </a:prstGeom>
          <a:noFill/>
        </p:spPr>
        <p:txBody>
          <a:bodyPr wrap="square" rtlCol="0">
            <a:spAutoFit/>
          </a:bodyPr>
          <a:lstStyle/>
          <a:p>
            <a:r>
              <a:rPr lang="en-US" i="1" dirty="0" smtClean="0">
                <a:solidFill>
                  <a:schemeClr val="bg1"/>
                </a:solidFill>
              </a:rPr>
              <a:t>HUGE learning deficits…</a:t>
            </a:r>
            <a:endParaRPr lang="en-US" i="1" dirty="0">
              <a:solidFill>
                <a:schemeClr val="bg1"/>
              </a:solidFill>
            </a:endParaRPr>
          </a:p>
        </p:txBody>
      </p:sp>
      <p:sp>
        <p:nvSpPr>
          <p:cNvPr id="23" name="TextBox 22"/>
          <p:cNvSpPr txBox="1"/>
          <p:nvPr/>
        </p:nvSpPr>
        <p:spPr>
          <a:xfrm rot="1532785">
            <a:off x="3877251" y="1636094"/>
            <a:ext cx="2448272" cy="338554"/>
          </a:xfrm>
          <a:prstGeom prst="rect">
            <a:avLst/>
          </a:prstGeom>
          <a:noFill/>
        </p:spPr>
        <p:txBody>
          <a:bodyPr wrap="square" rtlCol="0">
            <a:spAutoFit/>
          </a:bodyPr>
          <a:lstStyle/>
          <a:p>
            <a:r>
              <a:rPr lang="en-US" sz="1600" b="1" i="1" dirty="0" smtClean="0"/>
              <a:t>Quality?</a:t>
            </a:r>
            <a:endParaRPr lang="en-US" sz="1600" b="1" i="1" dirty="0"/>
          </a:p>
        </p:txBody>
      </p:sp>
      <p:sp>
        <p:nvSpPr>
          <p:cNvPr id="24" name="Rectangle 23"/>
          <p:cNvSpPr/>
          <p:nvPr/>
        </p:nvSpPr>
        <p:spPr>
          <a:xfrm>
            <a:off x="-756592" y="2471523"/>
            <a:ext cx="10153128" cy="43651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FFFF"/>
                </a:solidFill>
              </a:ln>
            </a:endParaRPr>
          </a:p>
        </p:txBody>
      </p:sp>
      <p:sp>
        <p:nvSpPr>
          <p:cNvPr id="2" name="Title 1"/>
          <p:cNvSpPr>
            <a:spLocks noGrp="1"/>
          </p:cNvSpPr>
          <p:nvPr>
            <p:ph type="title"/>
          </p:nvPr>
        </p:nvSpPr>
        <p:spPr>
          <a:xfrm>
            <a:off x="0" y="2276872"/>
            <a:ext cx="3477143" cy="2520280"/>
          </a:xfrm>
        </p:spPr>
        <p:txBody>
          <a:bodyPr>
            <a:noAutofit/>
          </a:bodyPr>
          <a:lstStyle/>
          <a:p>
            <a:r>
              <a:rPr lang="en-US" sz="2800" dirty="0" smtClean="0"/>
              <a:t>What are the root causes of low and unequal achievement? </a:t>
            </a:r>
            <a:endParaRPr lang="en-US" sz="2800" dirty="0"/>
          </a:p>
        </p:txBody>
      </p:sp>
      <p:grpSp>
        <p:nvGrpSpPr>
          <p:cNvPr id="27" name="Group 26"/>
          <p:cNvGrpSpPr/>
          <p:nvPr/>
        </p:nvGrpSpPr>
        <p:grpSpPr>
          <a:xfrm>
            <a:off x="-16402" y="4978105"/>
            <a:ext cx="3707904" cy="1853952"/>
            <a:chOff x="-16402" y="4978105"/>
            <a:chExt cx="3707904" cy="1853952"/>
          </a:xfrm>
        </p:grpSpPr>
        <p:pic>
          <p:nvPicPr>
            <p:cNvPr id="25" name="Picture 24"/>
            <p:cNvPicPr>
              <a:picLocks noChangeAspect="1"/>
            </p:cNvPicPr>
            <p:nvPr/>
          </p:nvPicPr>
          <p:blipFill>
            <a:blip r:embed="rId4" cstate="print"/>
            <a:stretch>
              <a:fillRect/>
            </a:stretch>
          </p:blipFill>
          <p:spPr>
            <a:xfrm>
              <a:off x="-16402" y="4978105"/>
              <a:ext cx="3707904" cy="1853952"/>
            </a:xfrm>
            <a:prstGeom prst="rect">
              <a:avLst/>
            </a:prstGeom>
          </p:spPr>
        </p:pic>
        <p:sp>
          <p:nvSpPr>
            <p:cNvPr id="26" name="TextBox 25"/>
            <p:cNvSpPr txBox="1"/>
            <p:nvPr/>
          </p:nvSpPr>
          <p:spPr>
            <a:xfrm rot="21203392">
              <a:off x="842236" y="5660960"/>
              <a:ext cx="2520280" cy="400110"/>
            </a:xfrm>
            <a:prstGeom prst="rect">
              <a:avLst/>
            </a:prstGeom>
            <a:noFill/>
          </p:spPr>
          <p:txBody>
            <a:bodyPr wrap="square" rtlCol="0">
              <a:spAutoFit/>
            </a:bodyPr>
            <a:lstStyle/>
            <a:p>
              <a:r>
                <a:rPr lang="en-US" sz="2000" b="1" dirty="0" smtClean="0">
                  <a:solidFill>
                    <a:schemeClr val="bg1"/>
                  </a:solidFill>
                </a:rPr>
                <a:t>Vested interests</a:t>
              </a:r>
              <a:endParaRPr lang="en-US" sz="2000" b="1" dirty="0">
                <a:solidFill>
                  <a:schemeClr val="bg1"/>
                </a:solidFill>
              </a:endParaRPr>
            </a:p>
          </p:txBody>
        </p:sp>
      </p:grpSp>
      <p:sp>
        <p:nvSpPr>
          <p:cNvPr id="28" name="TextBox 27"/>
          <p:cNvSpPr txBox="1"/>
          <p:nvPr/>
        </p:nvSpPr>
        <p:spPr>
          <a:xfrm>
            <a:off x="0" y="1340768"/>
            <a:ext cx="4680520" cy="523220"/>
          </a:xfrm>
          <a:prstGeom prst="rect">
            <a:avLst/>
          </a:prstGeom>
          <a:noFill/>
        </p:spPr>
        <p:txBody>
          <a:bodyPr wrap="square" rtlCol="0">
            <a:spAutoFit/>
          </a:bodyPr>
          <a:lstStyle/>
          <a:p>
            <a:r>
              <a:rPr lang="en-US" sz="2800" dirty="0" smtClean="0"/>
              <a:t>Media sees only this</a:t>
            </a:r>
            <a:r>
              <a:rPr lang="en-US" sz="2800" dirty="0" smtClean="0">
                <a:sym typeface="Wingdings"/>
              </a:rPr>
              <a:t></a:t>
            </a:r>
            <a:endParaRPr lang="en-US" sz="2800" dirty="0"/>
          </a:p>
        </p:txBody>
      </p:sp>
    </p:spTree>
    <p:extLst>
      <p:ext uri="{BB962C8B-B14F-4D97-AF65-F5344CB8AC3E}">
        <p14:creationId xmlns:p14="http://schemas.microsoft.com/office/powerpoint/2010/main" xmlns="" val="95680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p:tgtEl>
                                          <p:spTgt spid="27"/>
                                        </p:tgtEl>
                                        <p:attrNameLst>
                                          <p:attrName>ppt_y</p:attrName>
                                        </p:attrNameLst>
                                      </p:cBhvr>
                                      <p:tavLst>
                                        <p:tav tm="0">
                                          <p:val>
                                            <p:strVal val="#ppt_y+#ppt_h*1.125000"/>
                                          </p:val>
                                        </p:tav>
                                        <p:tav tm="100000">
                                          <p:val>
                                            <p:strVal val="#ppt_y"/>
                                          </p:val>
                                        </p:tav>
                                      </p:tavLst>
                                    </p:anim>
                                    <p:animEffect transition="in" filter="wipe(up)">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P spid="16" grpId="0"/>
      <p:bldP spid="18" grpId="0"/>
      <p:bldP spid="19" grpId="0"/>
      <p:bldP spid="20" grpId="0"/>
      <p:bldP spid="21" grpId="0"/>
      <p:bldP spid="23" grpId="0"/>
      <p:bldP spid="24"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Basic overview of matric 2013</a:t>
            </a:r>
            <a:endParaRPr lang="en-ZA" dirty="0"/>
          </a:p>
        </p:txBody>
      </p:sp>
      <p:sp>
        <p:nvSpPr>
          <p:cNvPr id="3" name="Content Placeholder 2"/>
          <p:cNvSpPr>
            <a:spLocks noGrp="1"/>
          </p:cNvSpPr>
          <p:nvPr>
            <p:ph idx="1"/>
          </p:nvPr>
        </p:nvSpPr>
        <p:spPr/>
        <p:txBody>
          <a:bodyPr>
            <a:normAutofit fontScale="70000" lnSpcReduction="20000"/>
          </a:bodyPr>
          <a:lstStyle/>
          <a:p>
            <a:pPr marL="0" indent="0">
              <a:buNone/>
            </a:pPr>
            <a:r>
              <a:rPr lang="en-ZA" b="1" dirty="0" smtClean="0">
                <a:solidFill>
                  <a:srgbClr val="FF0000"/>
                </a:solidFill>
              </a:rPr>
              <a:t>The good…</a:t>
            </a:r>
          </a:p>
          <a:p>
            <a:r>
              <a:rPr lang="en-ZA" dirty="0" smtClean="0"/>
              <a:t>Matric pass rate increased to 78%</a:t>
            </a:r>
          </a:p>
          <a:p>
            <a:r>
              <a:rPr lang="en-ZA" dirty="0" smtClean="0"/>
              <a:t>Bachelor pass rate increased to 31%</a:t>
            </a:r>
          </a:p>
          <a:p>
            <a:r>
              <a:rPr lang="en-ZA" dirty="0" smtClean="0"/>
              <a:t>More students passing mathematics</a:t>
            </a:r>
          </a:p>
          <a:p>
            <a:pPr marL="0" indent="0">
              <a:buNone/>
            </a:pPr>
            <a:r>
              <a:rPr lang="en-ZA" b="1" dirty="0" smtClean="0">
                <a:solidFill>
                  <a:srgbClr val="FF0000"/>
                </a:solidFill>
              </a:rPr>
              <a:t>The bad…</a:t>
            </a:r>
          </a:p>
          <a:p>
            <a:r>
              <a:rPr lang="en-ZA" dirty="0" smtClean="0"/>
              <a:t>Some questioning quality of matric pass</a:t>
            </a:r>
          </a:p>
          <a:p>
            <a:r>
              <a:rPr lang="en-ZA" dirty="0" smtClean="0"/>
              <a:t>Public starting to ask questions about why </a:t>
            </a:r>
            <a:r>
              <a:rPr lang="en-ZA" dirty="0" err="1" smtClean="0"/>
              <a:t>uni’s</a:t>
            </a:r>
            <a:r>
              <a:rPr lang="en-ZA" dirty="0" smtClean="0"/>
              <a:t> are using NBTs</a:t>
            </a:r>
          </a:p>
          <a:p>
            <a:r>
              <a:rPr lang="en-ZA" dirty="0" smtClean="0"/>
              <a:t>Concerns over “culling” and whether this lead to increases in NWP and FST</a:t>
            </a:r>
            <a:endParaRPr lang="en-ZA" dirty="0"/>
          </a:p>
          <a:p>
            <a:pPr marL="0" indent="0">
              <a:buNone/>
            </a:pPr>
            <a:r>
              <a:rPr lang="en-ZA" b="1" dirty="0" smtClean="0">
                <a:solidFill>
                  <a:srgbClr val="FF0000"/>
                </a:solidFill>
              </a:rPr>
              <a:t>The ugly…</a:t>
            </a:r>
          </a:p>
          <a:p>
            <a:r>
              <a:rPr lang="en-ZA" dirty="0" smtClean="0"/>
              <a:t>Grade 8</a:t>
            </a:r>
            <a:r>
              <a:rPr lang="en-ZA" dirty="0" smtClean="0">
                <a:sym typeface="Wingdings" panose="05000000000000000000" pitchFamily="2" charset="2"/>
              </a:rPr>
              <a:t>12 dropout is 2x as high (50%) in Q1 </a:t>
            </a:r>
            <a:r>
              <a:rPr lang="en-ZA" dirty="0" err="1" smtClean="0">
                <a:sym typeface="Wingdings" panose="05000000000000000000" pitchFamily="2" charset="2"/>
              </a:rPr>
              <a:t>rel</a:t>
            </a:r>
            <a:r>
              <a:rPr lang="en-ZA" dirty="0" smtClean="0">
                <a:sym typeface="Wingdings" panose="05000000000000000000" pitchFamily="2" charset="2"/>
              </a:rPr>
              <a:t> to Q5 (25%)</a:t>
            </a:r>
            <a:endParaRPr lang="en-ZA" dirty="0" smtClean="0"/>
          </a:p>
          <a:p>
            <a:r>
              <a:rPr lang="en-ZA" dirty="0" smtClean="0"/>
              <a:t>Because of differences in average quality of education, a white child is 7 times more likely than a black child to obtain a Maths D+ and 38 times as likely to get an A- aggregate </a:t>
            </a:r>
            <a:r>
              <a:rPr lang="en-ZA" sz="2200" dirty="0" smtClean="0"/>
              <a:t>(using earlier matric data)</a:t>
            </a:r>
            <a:endParaRPr lang="en-ZA" sz="2200"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41</a:t>
            </a:fld>
            <a:endParaRPr lang="en-ZA"/>
          </a:p>
        </p:txBody>
      </p:sp>
    </p:spTree>
    <p:extLst>
      <p:ext uri="{BB962C8B-B14F-4D97-AF65-F5344CB8AC3E}">
        <p14:creationId xmlns:p14="http://schemas.microsoft.com/office/powerpoint/2010/main" xmlns="" val="21890746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Focus on </a:t>
            </a:r>
            <a:r>
              <a:rPr lang="en-ZA" sz="3600" b="1" dirty="0" smtClean="0"/>
              <a:t>mathematics</a:t>
            </a:r>
            <a:r>
              <a:rPr lang="en-ZA" sz="3600" dirty="0" smtClean="0"/>
              <a:t> </a:t>
            </a:r>
            <a:r>
              <a:rPr lang="en-ZA" sz="3200" dirty="0" smtClean="0"/>
              <a:t>– things are improving</a:t>
            </a:r>
            <a:endParaRPr lang="en-ZA" sz="3200" dirty="0"/>
          </a:p>
        </p:txBody>
      </p:sp>
      <p:sp>
        <p:nvSpPr>
          <p:cNvPr id="3" name="Content Placeholder 2"/>
          <p:cNvSpPr>
            <a:spLocks noGrp="1"/>
          </p:cNvSpPr>
          <p:nvPr>
            <p:ph idx="1"/>
          </p:nvPr>
        </p:nvSpPr>
        <p:spPr>
          <a:xfrm>
            <a:off x="455513" y="1556611"/>
            <a:ext cx="8229600" cy="1584176"/>
          </a:xfrm>
        </p:spPr>
        <p:txBody>
          <a:bodyPr>
            <a:normAutofit fontScale="92500"/>
          </a:bodyPr>
          <a:lstStyle/>
          <a:p>
            <a:r>
              <a:rPr lang="en-ZA" sz="2400" dirty="0" smtClean="0"/>
              <a:t>Number of students taking mathematics (as opposed to maths-lit) has declined since 2008, but proportion passing has risen</a:t>
            </a:r>
          </a:p>
          <a:p>
            <a:pPr lvl="1"/>
            <a:r>
              <a:rPr lang="en-ZA" sz="2000" dirty="0" smtClean="0"/>
              <a:t>Not necessarily a bad thing since many of those students shouldn’t have been taking mathematics in the first place</a:t>
            </a:r>
            <a:endParaRPr lang="en-ZA" sz="2000"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42</a:t>
            </a:fld>
            <a:endParaRPr lang="en-ZA"/>
          </a:p>
        </p:txBody>
      </p:sp>
      <p:graphicFrame>
        <p:nvGraphicFramePr>
          <p:cNvPr id="7" name="Chart 6"/>
          <p:cNvGraphicFramePr>
            <a:graphicFrameLocks/>
          </p:cNvGraphicFramePr>
          <p:nvPr>
            <p:extLst>
              <p:ext uri="{D42A27DB-BD31-4B8C-83A1-F6EECF244321}">
                <p14:modId xmlns:p14="http://schemas.microsoft.com/office/powerpoint/2010/main" xmlns="" val="1693751964"/>
              </p:ext>
            </p:extLst>
          </p:nvPr>
        </p:nvGraphicFramePr>
        <p:xfrm>
          <a:off x="661592" y="3135686"/>
          <a:ext cx="7272808" cy="33657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46268" y="6304002"/>
            <a:ext cx="2376264" cy="369332"/>
          </a:xfrm>
          <a:prstGeom prst="rect">
            <a:avLst/>
          </a:prstGeom>
          <a:solidFill>
            <a:schemeClr val="bg1"/>
          </a:solidFill>
        </p:spPr>
        <p:txBody>
          <a:bodyPr wrap="square" rtlCol="0">
            <a:spAutoFit/>
          </a:bodyPr>
          <a:lstStyle/>
          <a:p>
            <a:r>
              <a:rPr lang="en-ZA" dirty="0" smtClean="0"/>
              <a:t>Source: Taylor</a:t>
            </a:r>
            <a:r>
              <a:rPr lang="en-ZA" dirty="0"/>
              <a:t> </a:t>
            </a:r>
            <a:r>
              <a:rPr lang="en-ZA" dirty="0" smtClean="0"/>
              <a:t>(2014)</a:t>
            </a:r>
            <a:endParaRPr lang="en-ZA" dirty="0"/>
          </a:p>
        </p:txBody>
      </p:sp>
    </p:spTree>
    <p:extLst>
      <p:ext uri="{BB962C8B-B14F-4D97-AF65-F5344CB8AC3E}">
        <p14:creationId xmlns:p14="http://schemas.microsoft.com/office/powerpoint/2010/main" xmlns="" val="3209504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400" dirty="0" smtClean="0"/>
              <a:t>What proportion of </a:t>
            </a:r>
            <a:r>
              <a:rPr lang="en-ZA" sz="2400" dirty="0" err="1" smtClean="0"/>
              <a:t>matrics</a:t>
            </a:r>
            <a:r>
              <a:rPr lang="en-ZA" sz="2400" dirty="0" smtClean="0"/>
              <a:t> take and pass mathematics?</a:t>
            </a:r>
            <a:endParaRPr lang="en-ZA" sz="2400"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43</a:t>
            </a:fld>
            <a:endParaRPr lang="en-ZA"/>
          </a:p>
        </p:txBody>
      </p:sp>
      <p:sp>
        <p:nvSpPr>
          <p:cNvPr id="6" name="TextBox 5"/>
          <p:cNvSpPr txBox="1"/>
          <p:nvPr/>
        </p:nvSpPr>
        <p:spPr>
          <a:xfrm>
            <a:off x="6264188" y="5589240"/>
            <a:ext cx="2376264" cy="369332"/>
          </a:xfrm>
          <a:prstGeom prst="rect">
            <a:avLst/>
          </a:prstGeom>
          <a:noFill/>
        </p:spPr>
        <p:txBody>
          <a:bodyPr wrap="square" rtlCol="0">
            <a:spAutoFit/>
          </a:bodyPr>
          <a:lstStyle/>
          <a:p>
            <a:r>
              <a:rPr lang="en-ZA" dirty="0" smtClean="0"/>
              <a:t>Source: Taylor</a:t>
            </a:r>
            <a:r>
              <a:rPr lang="en-ZA" dirty="0"/>
              <a:t> </a:t>
            </a:r>
            <a:r>
              <a:rPr lang="en-ZA" dirty="0" smtClean="0"/>
              <a:t>(2014)</a:t>
            </a:r>
            <a:endParaRPr lang="en-ZA" dirty="0"/>
          </a:p>
        </p:txBody>
      </p:sp>
      <p:graphicFrame>
        <p:nvGraphicFramePr>
          <p:cNvPr id="7" name="Chart 6"/>
          <p:cNvGraphicFramePr>
            <a:graphicFrameLocks/>
          </p:cNvGraphicFramePr>
          <p:nvPr>
            <p:extLst>
              <p:ext uri="{D42A27DB-BD31-4B8C-83A1-F6EECF244321}">
                <p14:modId xmlns:p14="http://schemas.microsoft.com/office/powerpoint/2010/main" xmlns="" val="1990769295"/>
              </p:ext>
            </p:extLst>
          </p:nvPr>
        </p:nvGraphicFramePr>
        <p:xfrm>
          <a:off x="1043608" y="2780928"/>
          <a:ext cx="6912768" cy="3951535"/>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a:spLocks noGrp="1"/>
          </p:cNvSpPr>
          <p:nvPr>
            <p:ph idx="1"/>
          </p:nvPr>
        </p:nvSpPr>
        <p:spPr>
          <a:xfrm>
            <a:off x="467544" y="1628801"/>
            <a:ext cx="8229600" cy="1584176"/>
          </a:xfrm>
        </p:spPr>
        <p:txBody>
          <a:bodyPr>
            <a:normAutofit/>
          </a:bodyPr>
          <a:lstStyle/>
          <a:p>
            <a:r>
              <a:rPr lang="en-ZA" sz="2400" dirty="0" smtClean="0"/>
              <a:t>Important statistic is the </a:t>
            </a:r>
            <a:r>
              <a:rPr lang="en-ZA" sz="2400" b="1" u="sng" dirty="0" smtClean="0"/>
              <a:t>number</a:t>
            </a:r>
            <a:r>
              <a:rPr lang="en-ZA" sz="2400" dirty="0" smtClean="0"/>
              <a:t> passing which was declining from 2008 </a:t>
            </a:r>
            <a:r>
              <a:rPr lang="en-ZA" sz="2400" dirty="0" smtClean="0">
                <a:sym typeface="Wingdings" panose="05000000000000000000" pitchFamily="2" charset="2"/>
              </a:rPr>
              <a:t> 2011 but has increased between 2011  2013</a:t>
            </a:r>
            <a:r>
              <a:rPr lang="en-ZA" sz="2400" dirty="0" smtClean="0"/>
              <a:t> </a:t>
            </a:r>
            <a:endParaRPr lang="en-ZA" sz="2000" dirty="0"/>
          </a:p>
        </p:txBody>
      </p:sp>
    </p:spTree>
    <p:extLst>
      <p:ext uri="{BB962C8B-B14F-4D97-AF65-F5344CB8AC3E}">
        <p14:creationId xmlns:p14="http://schemas.microsoft.com/office/powerpoint/2010/main" xmlns="" val="32266880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Matric mathematics statistics (Taylor 2014)</a:t>
            </a:r>
            <a:endParaRPr lang="en-ZA"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29322124"/>
              </p:ext>
            </p:extLst>
          </p:nvPr>
        </p:nvGraphicFramePr>
        <p:xfrm>
          <a:off x="451792" y="1700808"/>
          <a:ext cx="8208912" cy="3528392"/>
        </p:xfrm>
        <a:graphic>
          <a:graphicData uri="http://schemas.openxmlformats.org/drawingml/2006/table">
            <a:tbl>
              <a:tblPr>
                <a:tableStyleId>{5C22544A-7EE6-4342-B048-85BDC9FD1C3A}</a:tableStyleId>
              </a:tblPr>
              <a:tblGrid>
                <a:gridCol w="1391822"/>
                <a:gridCol w="1363418"/>
                <a:gridCol w="1363418"/>
                <a:gridCol w="1363418"/>
                <a:gridCol w="1363418"/>
                <a:gridCol w="1363418"/>
              </a:tblGrid>
              <a:tr h="1146728">
                <a:tc>
                  <a:txBody>
                    <a:bodyPr/>
                    <a:lstStyle/>
                    <a:p>
                      <a:pPr algn="just" fontAlgn="ctr"/>
                      <a:r>
                        <a:rPr lang="en-GB" sz="1600" u="none" strike="noStrike" dirty="0">
                          <a:effectLst/>
                        </a:rPr>
                        <a:t> </a:t>
                      </a:r>
                      <a:endParaRPr lang="en-ZA" sz="1600" b="0" i="0" u="none" strike="noStrike" dirty="0">
                        <a:solidFill>
                          <a:srgbClr val="000000"/>
                        </a:solidFill>
                        <a:effectLst/>
                        <a:latin typeface="Arial"/>
                      </a:endParaRPr>
                    </a:p>
                  </a:txBody>
                  <a:tcPr marL="9525" marR="9525" marT="9525" marB="0" anchor="ctr"/>
                </a:tc>
                <a:tc>
                  <a:txBody>
                    <a:bodyPr/>
                    <a:lstStyle/>
                    <a:p>
                      <a:pPr algn="ctr" fontAlgn="ctr"/>
                      <a:r>
                        <a:rPr lang="en-GB" sz="1600" b="1" u="none" strike="noStrike" dirty="0">
                          <a:effectLst/>
                        </a:rPr>
                        <a:t>Numbers wrote maths</a:t>
                      </a:r>
                      <a:endParaRPr lang="en-ZA" sz="1600" b="1" i="0" u="none" strike="noStrike" dirty="0">
                        <a:solidFill>
                          <a:srgbClr val="000000"/>
                        </a:solidFill>
                        <a:effectLst/>
                        <a:latin typeface="Arial"/>
                      </a:endParaRPr>
                    </a:p>
                  </a:txBody>
                  <a:tcPr marL="9525" marR="9525" marT="9525" marB="0" anchor="ctr"/>
                </a:tc>
                <a:tc>
                  <a:txBody>
                    <a:bodyPr/>
                    <a:lstStyle/>
                    <a:p>
                      <a:pPr algn="ctr" fontAlgn="ctr"/>
                      <a:r>
                        <a:rPr lang="en-GB" sz="1600" b="1" u="none" strike="noStrike" dirty="0">
                          <a:effectLst/>
                        </a:rPr>
                        <a:t>Number passed maths</a:t>
                      </a:r>
                      <a:endParaRPr lang="en-ZA" sz="1600" b="1" i="0" u="none" strike="noStrike" dirty="0">
                        <a:solidFill>
                          <a:srgbClr val="000000"/>
                        </a:solidFill>
                        <a:effectLst/>
                        <a:latin typeface="Arial"/>
                      </a:endParaRPr>
                    </a:p>
                  </a:txBody>
                  <a:tcPr marL="9525" marR="9525" marT="9525" marB="0" anchor="ctr"/>
                </a:tc>
                <a:tc>
                  <a:txBody>
                    <a:bodyPr/>
                    <a:lstStyle/>
                    <a:p>
                      <a:pPr algn="ctr" fontAlgn="ctr"/>
                      <a:r>
                        <a:rPr lang="en-GB" sz="1600" b="1" u="none" strike="noStrike" dirty="0">
                          <a:effectLst/>
                        </a:rPr>
                        <a:t>Maths pass rate</a:t>
                      </a:r>
                      <a:endParaRPr lang="en-ZA" sz="1600" b="1" i="0" u="none" strike="noStrike" dirty="0">
                        <a:solidFill>
                          <a:srgbClr val="000000"/>
                        </a:solidFill>
                        <a:effectLst/>
                        <a:latin typeface="Arial"/>
                      </a:endParaRPr>
                    </a:p>
                  </a:txBody>
                  <a:tcPr marL="9525" marR="9525" marT="9525" marB="0" anchor="ctr"/>
                </a:tc>
                <a:tc>
                  <a:txBody>
                    <a:bodyPr/>
                    <a:lstStyle/>
                    <a:p>
                      <a:pPr algn="ctr" fontAlgn="ctr"/>
                      <a:r>
                        <a:rPr lang="en-GB" sz="1600" b="1" u="none" strike="noStrike" dirty="0">
                          <a:effectLst/>
                        </a:rPr>
                        <a:t>Proportion taking maths</a:t>
                      </a:r>
                      <a:endParaRPr lang="en-ZA" sz="1600" b="1" i="0" u="none" strike="noStrike" dirty="0">
                        <a:solidFill>
                          <a:srgbClr val="000000"/>
                        </a:solidFill>
                        <a:effectLst/>
                        <a:latin typeface="Arial"/>
                      </a:endParaRPr>
                    </a:p>
                  </a:txBody>
                  <a:tcPr marL="9525" marR="9525" marT="9525" marB="0" anchor="ctr"/>
                </a:tc>
                <a:tc>
                  <a:txBody>
                    <a:bodyPr/>
                    <a:lstStyle/>
                    <a:p>
                      <a:pPr algn="ctr" fontAlgn="ctr"/>
                      <a:r>
                        <a:rPr lang="en-GB" sz="1600" b="1" u="none" strike="noStrike" dirty="0">
                          <a:effectLst/>
                        </a:rPr>
                        <a:t>Proportion passing maths</a:t>
                      </a:r>
                      <a:endParaRPr lang="en-ZA" sz="1600" b="1" i="0" u="none" strike="noStrike" dirty="0">
                        <a:solidFill>
                          <a:srgbClr val="000000"/>
                        </a:solidFill>
                        <a:effectLst/>
                        <a:latin typeface="Arial"/>
                      </a:endParaRPr>
                    </a:p>
                  </a:txBody>
                  <a:tcPr marL="9525" marR="9525" marT="9525" marB="0" anchor="ctr"/>
                </a:tc>
              </a:tr>
              <a:tr h="396944">
                <a:tc>
                  <a:txBody>
                    <a:bodyPr/>
                    <a:lstStyle/>
                    <a:p>
                      <a:pPr algn="just" fontAlgn="ctr"/>
                      <a:r>
                        <a:rPr lang="en-GB" sz="1600" b="1" u="none" strike="noStrike" dirty="0">
                          <a:effectLst/>
                        </a:rPr>
                        <a:t>2008</a:t>
                      </a:r>
                      <a:endParaRPr lang="en-ZA" sz="1600" b="1" i="0" u="none" strike="noStrike" dirty="0">
                        <a:solidFill>
                          <a:srgbClr val="000000"/>
                        </a:solidFill>
                        <a:effectLst/>
                        <a:latin typeface="Arial"/>
                      </a:endParaRPr>
                    </a:p>
                  </a:txBody>
                  <a:tcPr marL="9525" marR="9525" marT="9525" marB="0" anchor="ctr"/>
                </a:tc>
                <a:tc>
                  <a:txBody>
                    <a:bodyPr/>
                    <a:lstStyle/>
                    <a:p>
                      <a:pPr algn="ctr" fontAlgn="ctr"/>
                      <a:r>
                        <a:rPr lang="en-GB" sz="1600" u="none" strike="noStrike">
                          <a:effectLst/>
                        </a:rPr>
                        <a:t>298821</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136503</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45.70%</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56.10%</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25.60%</a:t>
                      </a:r>
                      <a:endParaRPr lang="en-ZA" sz="1600" b="0" i="0" u="none" strike="noStrike">
                        <a:solidFill>
                          <a:srgbClr val="000000"/>
                        </a:solidFill>
                        <a:effectLst/>
                        <a:latin typeface="Arial"/>
                      </a:endParaRPr>
                    </a:p>
                  </a:txBody>
                  <a:tcPr marL="9525" marR="9525" marT="9525" marB="0" anchor="ctr"/>
                </a:tc>
              </a:tr>
              <a:tr h="396944">
                <a:tc>
                  <a:txBody>
                    <a:bodyPr/>
                    <a:lstStyle/>
                    <a:p>
                      <a:pPr algn="just" fontAlgn="ctr"/>
                      <a:r>
                        <a:rPr lang="en-GB" sz="1600" b="1" u="none" strike="noStrike" dirty="0">
                          <a:effectLst/>
                        </a:rPr>
                        <a:t>2009</a:t>
                      </a:r>
                      <a:endParaRPr lang="en-ZA" sz="1600" b="1" i="0" u="none" strike="noStrike" dirty="0">
                        <a:solidFill>
                          <a:srgbClr val="000000"/>
                        </a:solidFill>
                        <a:effectLst/>
                        <a:latin typeface="Arial"/>
                      </a:endParaRPr>
                    </a:p>
                  </a:txBody>
                  <a:tcPr marL="9525" marR="9525" marT="9525" marB="0" anchor="ctr"/>
                </a:tc>
                <a:tc>
                  <a:txBody>
                    <a:bodyPr/>
                    <a:lstStyle/>
                    <a:p>
                      <a:pPr algn="ctr" fontAlgn="ctr"/>
                      <a:r>
                        <a:rPr lang="en-GB" sz="1600" u="none" strike="noStrike">
                          <a:effectLst/>
                        </a:rPr>
                        <a:t>290407</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133505</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46.00%</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52.60%</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24.20%</a:t>
                      </a:r>
                      <a:endParaRPr lang="en-ZA" sz="1600" b="0" i="0" u="none" strike="noStrike">
                        <a:solidFill>
                          <a:srgbClr val="000000"/>
                        </a:solidFill>
                        <a:effectLst/>
                        <a:latin typeface="Arial"/>
                      </a:endParaRPr>
                    </a:p>
                  </a:txBody>
                  <a:tcPr marL="9525" marR="9525" marT="9525" marB="0" anchor="ctr"/>
                </a:tc>
              </a:tr>
              <a:tr h="396944">
                <a:tc>
                  <a:txBody>
                    <a:bodyPr/>
                    <a:lstStyle/>
                    <a:p>
                      <a:pPr algn="just" fontAlgn="ctr"/>
                      <a:r>
                        <a:rPr lang="en-GB" sz="1600" b="1" u="none" strike="noStrike" dirty="0">
                          <a:effectLst/>
                        </a:rPr>
                        <a:t>2010</a:t>
                      </a:r>
                      <a:endParaRPr lang="en-ZA" sz="1600" b="1" i="0" u="none" strike="noStrike" dirty="0">
                        <a:solidFill>
                          <a:srgbClr val="000000"/>
                        </a:solidFill>
                        <a:effectLst/>
                        <a:latin typeface="Arial"/>
                      </a:endParaRPr>
                    </a:p>
                  </a:txBody>
                  <a:tcPr marL="9525" marR="9525" marT="9525" marB="0" anchor="ctr"/>
                </a:tc>
                <a:tc>
                  <a:txBody>
                    <a:bodyPr/>
                    <a:lstStyle/>
                    <a:p>
                      <a:pPr algn="ctr" fontAlgn="ctr"/>
                      <a:r>
                        <a:rPr lang="en-GB" sz="1600" u="none" strike="noStrike">
                          <a:effectLst/>
                        </a:rPr>
                        <a:t>263034</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124749</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47.40%</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48.80%</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23.20%</a:t>
                      </a:r>
                      <a:endParaRPr lang="en-ZA" sz="1600" b="0" i="0" u="none" strike="noStrike">
                        <a:solidFill>
                          <a:srgbClr val="000000"/>
                        </a:solidFill>
                        <a:effectLst/>
                        <a:latin typeface="Arial"/>
                      </a:endParaRPr>
                    </a:p>
                  </a:txBody>
                  <a:tcPr marL="9525" marR="9525" marT="9525" marB="0" anchor="ctr"/>
                </a:tc>
              </a:tr>
              <a:tr h="396944">
                <a:tc>
                  <a:txBody>
                    <a:bodyPr/>
                    <a:lstStyle/>
                    <a:p>
                      <a:pPr algn="just" fontAlgn="ctr"/>
                      <a:r>
                        <a:rPr lang="en-GB" sz="1600" b="1" u="none" strike="noStrike" dirty="0">
                          <a:effectLst/>
                        </a:rPr>
                        <a:t>2011</a:t>
                      </a:r>
                      <a:endParaRPr lang="en-ZA" sz="1600" b="1" i="0" u="none" strike="noStrike" dirty="0">
                        <a:solidFill>
                          <a:srgbClr val="000000"/>
                        </a:solidFill>
                        <a:effectLst/>
                        <a:latin typeface="Arial"/>
                      </a:endParaRPr>
                    </a:p>
                  </a:txBody>
                  <a:tcPr marL="9525" marR="9525" marT="9525" marB="0" anchor="ctr"/>
                </a:tc>
                <a:tc>
                  <a:txBody>
                    <a:bodyPr/>
                    <a:lstStyle/>
                    <a:p>
                      <a:pPr algn="ctr" fontAlgn="ctr"/>
                      <a:r>
                        <a:rPr lang="en-GB" sz="1600" u="none" strike="noStrike">
                          <a:effectLst/>
                        </a:rPr>
                        <a:t>224635</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104033</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46.30%</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45.30%</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21.00%</a:t>
                      </a:r>
                      <a:endParaRPr lang="en-ZA" sz="1600" b="0" i="0" u="none" strike="noStrike">
                        <a:solidFill>
                          <a:srgbClr val="000000"/>
                        </a:solidFill>
                        <a:effectLst/>
                        <a:latin typeface="Arial"/>
                      </a:endParaRPr>
                    </a:p>
                  </a:txBody>
                  <a:tcPr marL="9525" marR="9525" marT="9525" marB="0" anchor="ctr"/>
                </a:tc>
              </a:tr>
              <a:tr h="396944">
                <a:tc>
                  <a:txBody>
                    <a:bodyPr/>
                    <a:lstStyle/>
                    <a:p>
                      <a:pPr algn="just" fontAlgn="ctr"/>
                      <a:r>
                        <a:rPr lang="en-GB" sz="1600" b="1" u="none" strike="noStrike" dirty="0">
                          <a:effectLst/>
                        </a:rPr>
                        <a:t>2012</a:t>
                      </a:r>
                      <a:endParaRPr lang="en-ZA" sz="1600" b="1" i="0" u="none" strike="noStrike" dirty="0">
                        <a:solidFill>
                          <a:srgbClr val="000000"/>
                        </a:solidFill>
                        <a:effectLst/>
                        <a:latin typeface="Arial"/>
                      </a:endParaRPr>
                    </a:p>
                  </a:txBody>
                  <a:tcPr marL="9525" marR="9525" marT="9525" marB="0" anchor="ctr"/>
                </a:tc>
                <a:tc>
                  <a:txBody>
                    <a:bodyPr/>
                    <a:lstStyle/>
                    <a:p>
                      <a:pPr algn="ctr" fontAlgn="ctr"/>
                      <a:r>
                        <a:rPr lang="en-GB" sz="1600" u="none" strike="noStrike">
                          <a:effectLst/>
                        </a:rPr>
                        <a:t>225874</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121970</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54.00%</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44.19%</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23.86%</a:t>
                      </a:r>
                      <a:endParaRPr lang="en-ZA" sz="1600" b="0" i="0" u="none" strike="noStrike">
                        <a:solidFill>
                          <a:srgbClr val="000000"/>
                        </a:solidFill>
                        <a:effectLst/>
                        <a:latin typeface="Arial"/>
                      </a:endParaRPr>
                    </a:p>
                  </a:txBody>
                  <a:tcPr marL="9525" marR="9525" marT="9525" marB="0" anchor="ctr"/>
                </a:tc>
              </a:tr>
              <a:tr h="396944">
                <a:tc>
                  <a:txBody>
                    <a:bodyPr/>
                    <a:lstStyle/>
                    <a:p>
                      <a:pPr algn="just" fontAlgn="ctr"/>
                      <a:r>
                        <a:rPr lang="en-GB" sz="1600" b="1" u="none" strike="noStrike" dirty="0">
                          <a:effectLst/>
                        </a:rPr>
                        <a:t>2013</a:t>
                      </a:r>
                      <a:endParaRPr lang="en-ZA" sz="1600" b="1" i="0" u="none" strike="noStrike" dirty="0">
                        <a:solidFill>
                          <a:srgbClr val="000000"/>
                        </a:solidFill>
                        <a:effectLst/>
                        <a:latin typeface="Arial"/>
                      </a:endParaRPr>
                    </a:p>
                  </a:txBody>
                  <a:tcPr marL="9525" marR="9525" marT="9525" marB="0" anchor="ctr"/>
                </a:tc>
                <a:tc>
                  <a:txBody>
                    <a:bodyPr/>
                    <a:lstStyle/>
                    <a:p>
                      <a:pPr algn="ctr" fontAlgn="ctr"/>
                      <a:r>
                        <a:rPr lang="en-GB" sz="1600" u="none" strike="noStrike">
                          <a:effectLst/>
                        </a:rPr>
                        <a:t>241509</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142666</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59.10%</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a:effectLst/>
                        </a:rPr>
                        <a:t>42.96%</a:t>
                      </a:r>
                      <a:endParaRPr lang="en-ZA" sz="1600" b="0" i="0" u="none" strike="noStrike">
                        <a:solidFill>
                          <a:srgbClr val="000000"/>
                        </a:solidFill>
                        <a:effectLst/>
                        <a:latin typeface="Arial"/>
                      </a:endParaRPr>
                    </a:p>
                  </a:txBody>
                  <a:tcPr marL="9525" marR="9525" marT="9525" marB="0" anchor="ctr"/>
                </a:tc>
                <a:tc>
                  <a:txBody>
                    <a:bodyPr/>
                    <a:lstStyle/>
                    <a:p>
                      <a:pPr algn="ctr" fontAlgn="ctr"/>
                      <a:r>
                        <a:rPr lang="en-GB" sz="1600" u="none" strike="noStrike" dirty="0">
                          <a:effectLst/>
                        </a:rPr>
                        <a:t>25.38%</a:t>
                      </a:r>
                      <a:endParaRPr lang="en-ZA" sz="1600" b="0" i="0" u="none" strike="noStrike" dirty="0">
                        <a:solidFill>
                          <a:srgbClr val="000000"/>
                        </a:solidFill>
                        <a:effectLst/>
                        <a:latin typeface="Arial"/>
                      </a:endParaRPr>
                    </a:p>
                  </a:txBody>
                  <a:tcPr marL="9525" marR="9525" marT="9525" marB="0" anchor="ctr"/>
                </a:tc>
              </a:tr>
            </a:tbl>
          </a:graphicData>
        </a:graphic>
      </p:graphicFrame>
      <p:sp>
        <p:nvSpPr>
          <p:cNvPr id="4" name="Slide Number Placeholder 3"/>
          <p:cNvSpPr>
            <a:spLocks noGrp="1"/>
          </p:cNvSpPr>
          <p:nvPr>
            <p:ph type="sldNum" sz="quarter" idx="12"/>
          </p:nvPr>
        </p:nvSpPr>
        <p:spPr/>
        <p:txBody>
          <a:bodyPr/>
          <a:lstStyle/>
          <a:p>
            <a:fld id="{555B2511-D5A3-487A-82FF-4C039FEE504B}" type="slidenum">
              <a:rPr lang="en-ZA" smtClean="0"/>
              <a:pPr/>
              <a:t>44</a:t>
            </a:fld>
            <a:endParaRPr lang="en-ZA"/>
          </a:p>
        </p:txBody>
      </p:sp>
      <p:sp>
        <p:nvSpPr>
          <p:cNvPr id="6" name="TextBox 5"/>
          <p:cNvSpPr txBox="1"/>
          <p:nvPr/>
        </p:nvSpPr>
        <p:spPr>
          <a:xfrm>
            <a:off x="6279722" y="5228599"/>
            <a:ext cx="2376264" cy="369332"/>
          </a:xfrm>
          <a:prstGeom prst="rect">
            <a:avLst/>
          </a:prstGeom>
          <a:noFill/>
        </p:spPr>
        <p:txBody>
          <a:bodyPr wrap="square" rtlCol="0">
            <a:spAutoFit/>
          </a:bodyPr>
          <a:lstStyle/>
          <a:p>
            <a:r>
              <a:rPr lang="en-ZA" dirty="0" smtClean="0"/>
              <a:t>Source: Taylor</a:t>
            </a:r>
            <a:r>
              <a:rPr lang="en-ZA" dirty="0"/>
              <a:t> </a:t>
            </a:r>
            <a:r>
              <a:rPr lang="en-ZA" dirty="0" smtClean="0"/>
              <a:t>(2014)</a:t>
            </a:r>
            <a:endParaRPr lang="en-ZA" dirty="0"/>
          </a:p>
        </p:txBody>
      </p:sp>
      <p:sp>
        <p:nvSpPr>
          <p:cNvPr id="8" name="TextBox 7"/>
          <p:cNvSpPr txBox="1"/>
          <p:nvPr/>
        </p:nvSpPr>
        <p:spPr>
          <a:xfrm>
            <a:off x="467544" y="5580564"/>
            <a:ext cx="5400600" cy="923330"/>
          </a:xfrm>
          <a:prstGeom prst="rect">
            <a:avLst/>
          </a:prstGeom>
          <a:solidFill>
            <a:srgbClr val="FFFF00"/>
          </a:solidFill>
        </p:spPr>
        <p:txBody>
          <a:bodyPr wrap="square" rtlCol="0">
            <a:spAutoFit/>
          </a:bodyPr>
          <a:lstStyle/>
          <a:p>
            <a:r>
              <a:rPr lang="en-ZA" b="1" dirty="0" smtClean="0"/>
              <a:t>NOTE</a:t>
            </a:r>
            <a:r>
              <a:rPr lang="en-ZA" dirty="0" smtClean="0"/>
              <a:t>: All of the above is under the proviso that that quality of the mathematics exam has remained constant over the period. If not then we can’t say much.</a:t>
            </a:r>
            <a:endParaRPr lang="en-ZA" dirty="0"/>
          </a:p>
        </p:txBody>
      </p:sp>
    </p:spTree>
    <p:extLst>
      <p:ext uri="{BB962C8B-B14F-4D97-AF65-F5344CB8AC3E}">
        <p14:creationId xmlns:p14="http://schemas.microsoft.com/office/powerpoint/2010/main" xmlns="" val="1610719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Are things improving?</a:t>
            </a:r>
            <a:endParaRPr lang="en-ZA" dirty="0"/>
          </a:p>
        </p:txBody>
      </p:sp>
      <p:sp>
        <p:nvSpPr>
          <p:cNvPr id="3" name="Content Placeholder 2"/>
          <p:cNvSpPr>
            <a:spLocks noGrp="1"/>
          </p:cNvSpPr>
          <p:nvPr>
            <p:ph idx="1"/>
          </p:nvPr>
        </p:nvSpPr>
        <p:spPr>
          <a:xfrm>
            <a:off x="467544" y="1628800"/>
            <a:ext cx="8229600" cy="5229200"/>
          </a:xfrm>
        </p:spPr>
        <p:txBody>
          <a:bodyPr>
            <a:normAutofit fontScale="77500" lnSpcReduction="20000"/>
          </a:bodyPr>
          <a:lstStyle/>
          <a:p>
            <a:r>
              <a:rPr lang="en-ZA" sz="2400" dirty="0" smtClean="0"/>
              <a:t>What should we be using to measure changes over time?</a:t>
            </a:r>
          </a:p>
          <a:p>
            <a:pPr lvl="1"/>
            <a:r>
              <a:rPr lang="en-ZA" sz="2000" b="1" dirty="0" smtClean="0"/>
              <a:t>DEFINITELY *NOT* ANAs</a:t>
            </a:r>
          </a:p>
          <a:p>
            <a:pPr lvl="2"/>
            <a:r>
              <a:rPr lang="en-ZA" sz="1600" dirty="0" smtClean="0"/>
              <a:t>Not psychometrically calibrated to be comparable year-on-year</a:t>
            </a:r>
          </a:p>
          <a:p>
            <a:pPr lvl="2"/>
            <a:r>
              <a:rPr lang="en-ZA" sz="1600" dirty="0" smtClean="0"/>
              <a:t>No anchor items</a:t>
            </a:r>
          </a:p>
          <a:p>
            <a:pPr lvl="2"/>
            <a:r>
              <a:rPr lang="en-ZA" sz="1600" dirty="0" smtClean="0"/>
              <a:t>No Item Response Theory</a:t>
            </a:r>
          </a:p>
          <a:p>
            <a:pPr lvl="2"/>
            <a:r>
              <a:rPr lang="en-ZA" sz="1600" dirty="0" smtClean="0"/>
              <a:t>Not externally evaluated and independently marked</a:t>
            </a:r>
          </a:p>
          <a:p>
            <a:pPr lvl="2"/>
            <a:r>
              <a:rPr lang="en-ZA" sz="1600" dirty="0" smtClean="0"/>
              <a:t>No, no, no.</a:t>
            </a:r>
          </a:p>
          <a:p>
            <a:pPr lvl="2"/>
            <a:r>
              <a:rPr lang="en-ZA" sz="1600" dirty="0" smtClean="0"/>
              <a:t>Need a broader discussion of the potential perils of ANAs. Under-appreciated at the moment. ANA Fridays?!</a:t>
            </a:r>
          </a:p>
          <a:p>
            <a:pPr lvl="1"/>
            <a:r>
              <a:rPr lang="en-ZA" sz="2000" b="1" dirty="0" smtClean="0"/>
              <a:t>Matric – sort of yes</a:t>
            </a:r>
          </a:p>
          <a:p>
            <a:pPr lvl="2"/>
            <a:r>
              <a:rPr lang="en-ZA" sz="1600" dirty="0" smtClean="0"/>
              <a:t>Considerable institutional memory (decades of expertise and precedent)</a:t>
            </a:r>
          </a:p>
          <a:p>
            <a:pPr lvl="2"/>
            <a:r>
              <a:rPr lang="en-ZA" sz="1600" dirty="0" smtClean="0"/>
              <a:t>Excludes half the cohort so not a good reflection of total education system</a:t>
            </a:r>
          </a:p>
          <a:p>
            <a:pPr lvl="2"/>
            <a:r>
              <a:rPr lang="en-ZA" sz="1600" dirty="0" smtClean="0"/>
              <a:t>Can be tricky to tease out *real* trends. Things like subject combinations, culling, pass thresholds and clumping around the threshold etc.</a:t>
            </a:r>
          </a:p>
          <a:p>
            <a:pPr lvl="1"/>
            <a:r>
              <a:rPr lang="en-ZA" sz="2000" b="1" dirty="0" smtClean="0"/>
              <a:t>Cross-national assessments – yes.</a:t>
            </a:r>
          </a:p>
          <a:p>
            <a:pPr lvl="2"/>
            <a:r>
              <a:rPr lang="en-ZA" sz="1600" dirty="0" smtClean="0"/>
              <a:t>Best way of determining if there are changes over long periods of </a:t>
            </a:r>
            <a:r>
              <a:rPr lang="en-ZA" sz="1600" dirty="0" err="1" smtClean="0"/>
              <a:t>tims</a:t>
            </a:r>
            <a:endParaRPr lang="en-ZA" sz="1600" dirty="0" smtClean="0"/>
          </a:p>
          <a:p>
            <a:pPr lvl="3"/>
            <a:r>
              <a:rPr lang="en-ZA" sz="1200" dirty="0" smtClean="0"/>
              <a:t>TIMSS, PIRLS/</a:t>
            </a:r>
            <a:r>
              <a:rPr lang="en-ZA" sz="1200" dirty="0" err="1" smtClean="0"/>
              <a:t>prePIRLS</a:t>
            </a:r>
            <a:r>
              <a:rPr lang="en-ZA" sz="1200" dirty="0" smtClean="0"/>
              <a:t>/SACMEQ/ (perhaps PISA in SA soon)</a:t>
            </a:r>
          </a:p>
          <a:p>
            <a:pPr lvl="1"/>
            <a:endParaRPr lang="en-ZA" sz="2000" dirty="0" smtClean="0"/>
          </a:p>
          <a:p>
            <a:r>
              <a:rPr lang="en-ZA" sz="2400" dirty="0" smtClean="0"/>
              <a:t>Education and schooling (the main vehicle we use to “do/get it”) cannot be reduced to test scores or particular subjects (numeracy and literacy). However, </a:t>
            </a:r>
            <a:r>
              <a:rPr lang="en-ZA" sz="2400" b="1" dirty="0" smtClean="0"/>
              <a:t>that does *NOT* mean that there is no place for testing</a:t>
            </a:r>
            <a:r>
              <a:rPr lang="en-ZA" sz="2400" dirty="0" smtClean="0"/>
              <a:t>. Many educational outcomes are measurable and providing feedback to everyone (DBE, principals, parents, students) is an important form of accountability.</a:t>
            </a:r>
            <a:endParaRPr lang="en-ZA" sz="2400"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45</a:t>
            </a:fld>
            <a:endParaRPr lang="en-ZA"/>
          </a:p>
        </p:txBody>
      </p:sp>
    </p:spTree>
    <p:extLst>
      <p:ext uri="{BB962C8B-B14F-4D97-AF65-F5344CB8AC3E}">
        <p14:creationId xmlns:p14="http://schemas.microsoft.com/office/powerpoint/2010/main" xmlns="" val="19232901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Higher education in perspective</a:t>
            </a:r>
            <a:endParaRPr lang="en-ZA" dirty="0"/>
          </a:p>
        </p:txBody>
      </p:sp>
      <p:sp>
        <p:nvSpPr>
          <p:cNvPr id="3" name="Content Placeholder 2"/>
          <p:cNvSpPr>
            <a:spLocks noGrp="1"/>
          </p:cNvSpPr>
          <p:nvPr>
            <p:ph idx="1"/>
          </p:nvPr>
        </p:nvSpPr>
        <p:spPr>
          <a:xfrm>
            <a:off x="6906975" y="2852937"/>
            <a:ext cx="2203888" cy="2448272"/>
          </a:xfrm>
          <a:solidFill>
            <a:schemeClr val="bg1">
              <a:lumMod val="85000"/>
            </a:schemeClr>
          </a:solidFill>
        </p:spPr>
        <p:txBody>
          <a:bodyPr>
            <a:normAutofit fontScale="85000" lnSpcReduction="10000"/>
          </a:bodyPr>
          <a:lstStyle/>
          <a:p>
            <a:pPr marL="0" indent="0">
              <a:buNone/>
            </a:pPr>
            <a:r>
              <a:rPr lang="en-ZA" sz="1800" dirty="0" smtClean="0"/>
              <a:t>When speaking about higher education it’s important to remember that this is only a </a:t>
            </a:r>
            <a:r>
              <a:rPr lang="en-ZA" sz="1800" b="1" dirty="0" smtClean="0"/>
              <a:t> very </a:t>
            </a:r>
            <a:r>
              <a:rPr lang="en-ZA" sz="1800" dirty="0" smtClean="0"/>
              <a:t>small proportion of the population</a:t>
            </a:r>
          </a:p>
          <a:p>
            <a:pPr marL="0" indent="0">
              <a:buNone/>
            </a:pPr>
            <a:endParaRPr lang="en-ZA" sz="1800" dirty="0"/>
          </a:p>
          <a:p>
            <a:pPr marL="0" indent="0">
              <a:buNone/>
            </a:pPr>
            <a:r>
              <a:rPr lang="en-ZA" sz="1800" dirty="0" smtClean="0"/>
              <a:t>Source: DBE (2013) </a:t>
            </a:r>
            <a:r>
              <a:rPr lang="en-ZA" sz="1800" i="1" dirty="0" smtClean="0"/>
              <a:t>Internal Efficiency of the schooling System</a:t>
            </a:r>
            <a:endParaRPr lang="en-ZA" sz="1800" i="1"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46</a:t>
            </a:fld>
            <a:endParaRPr lang="en-ZA"/>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925" y="1506980"/>
            <a:ext cx="6877050" cy="5343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378795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smtClean="0"/>
              <a:t>Gustafsson</a:t>
            </a:r>
            <a:r>
              <a:rPr lang="en-ZA" dirty="0" smtClean="0"/>
              <a:t>, 2011 – When &amp; how WP</a:t>
            </a:r>
            <a:endParaRPr lang="en-ZA" dirty="0"/>
          </a:p>
        </p:txBody>
      </p:sp>
      <p:sp>
        <p:nvSpPr>
          <p:cNvPr id="3" name="Content Placeholder 2"/>
          <p:cNvSpPr>
            <a:spLocks noGrp="1"/>
          </p:cNvSpPr>
          <p:nvPr>
            <p:ph idx="1"/>
          </p:nvPr>
        </p:nvSpPr>
        <p:spPr>
          <a:xfrm>
            <a:off x="5076056" y="1628800"/>
            <a:ext cx="3621088" cy="4525963"/>
          </a:xfrm>
        </p:spPr>
        <p:txBody>
          <a:bodyPr>
            <a:normAutofit fontScale="70000" lnSpcReduction="20000"/>
          </a:bodyPr>
          <a:lstStyle/>
          <a:p>
            <a:r>
              <a:rPr lang="en-ZA" dirty="0" smtClean="0"/>
              <a:t>“What </a:t>
            </a:r>
            <a:r>
              <a:rPr lang="en-ZA" dirty="0"/>
              <a:t>do the magnitudes from Figure 4 mean in terms of the holding of qualifications? In particular, what widely recognised qualifications do the 60% of youths who do not obtain a Matric hold? </a:t>
            </a:r>
            <a:r>
              <a:rPr lang="en-ZA" dirty="0" smtClean="0"/>
              <a:t>…</a:t>
            </a:r>
            <a:r>
              <a:rPr lang="en-ZA" b="1" dirty="0"/>
              <a:t>Only around 1% of youths hold no Matric but do hold some other </a:t>
            </a:r>
            <a:r>
              <a:rPr lang="en-ZA" b="1" dirty="0" smtClean="0"/>
              <a:t>non-</a:t>
            </a:r>
            <a:r>
              <a:rPr lang="en-ZA" b="1" dirty="0"/>
              <a:t>school certificate or diploma issued by, for instance, an FET </a:t>
            </a:r>
            <a:r>
              <a:rPr lang="en-ZA" b="1" dirty="0" smtClean="0"/>
              <a:t>college</a:t>
            </a:r>
            <a:r>
              <a:rPr lang="en-ZA" dirty="0" smtClean="0"/>
              <a:t>” </a:t>
            </a:r>
          </a:p>
          <a:p>
            <a:pPr marL="0" indent="0" algn="r">
              <a:buNone/>
            </a:pPr>
            <a:r>
              <a:rPr lang="en-ZA" sz="2600" dirty="0" smtClean="0"/>
              <a:t>(</a:t>
            </a:r>
            <a:r>
              <a:rPr lang="en-ZA" sz="2600" dirty="0" err="1" smtClean="0"/>
              <a:t>Gustafsson</a:t>
            </a:r>
            <a:r>
              <a:rPr lang="en-ZA" sz="2600" dirty="0" smtClean="0"/>
              <a:t>, 2011: p.11)</a:t>
            </a:r>
            <a:endParaRPr lang="en-ZA" sz="2600"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47</a:t>
            </a:fld>
            <a:endParaRPr lang="en-ZA"/>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843" y="1628800"/>
            <a:ext cx="5092819" cy="489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al 4"/>
          <p:cNvSpPr/>
          <p:nvPr/>
        </p:nvSpPr>
        <p:spPr>
          <a:xfrm>
            <a:off x="3779912" y="3933056"/>
            <a:ext cx="1192718" cy="115212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3961794" y="5118929"/>
            <a:ext cx="1008101" cy="461665"/>
          </a:xfrm>
          <a:prstGeom prst="rect">
            <a:avLst/>
          </a:prstGeom>
          <a:noFill/>
          <a:ln>
            <a:noFill/>
          </a:ln>
        </p:spPr>
        <p:txBody>
          <a:bodyPr wrap="square" rtlCol="0">
            <a:spAutoFit/>
          </a:bodyPr>
          <a:lstStyle/>
          <a:p>
            <a:r>
              <a:rPr lang="en-ZA" sz="2400" b="1" dirty="0" smtClean="0">
                <a:solidFill>
                  <a:srgbClr val="92D050"/>
                </a:solidFill>
              </a:rPr>
              <a:t>10%</a:t>
            </a:r>
            <a:endParaRPr lang="en-ZA" sz="2400" b="1" dirty="0">
              <a:solidFill>
                <a:srgbClr val="92D050"/>
              </a:solidFill>
            </a:endParaRPr>
          </a:p>
        </p:txBody>
      </p:sp>
    </p:spTree>
    <p:extLst>
      <p:ext uri="{BB962C8B-B14F-4D97-AF65-F5344CB8AC3E}">
        <p14:creationId xmlns:p14="http://schemas.microsoft.com/office/powerpoint/2010/main" xmlns="" val="11559403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How does SA fair internationally?</a:t>
            </a:r>
            <a:endParaRPr lang="en-ZA" dirty="0"/>
          </a:p>
        </p:txBody>
      </p:sp>
      <p:sp>
        <p:nvSpPr>
          <p:cNvPr id="3" name="Content Placeholder 2"/>
          <p:cNvSpPr>
            <a:spLocks noGrp="1"/>
          </p:cNvSpPr>
          <p:nvPr>
            <p:ph idx="1"/>
          </p:nvPr>
        </p:nvSpPr>
        <p:spPr>
          <a:xfrm>
            <a:off x="395536" y="6093296"/>
            <a:ext cx="8229600" cy="936104"/>
          </a:xfrm>
        </p:spPr>
        <p:txBody>
          <a:bodyPr>
            <a:noAutofit/>
          </a:bodyPr>
          <a:lstStyle/>
          <a:p>
            <a:r>
              <a:rPr lang="en-ZA" sz="2000" dirty="0" err="1" smtClean="0"/>
              <a:t>Gustafsson</a:t>
            </a:r>
            <a:r>
              <a:rPr lang="en-ZA" sz="2000" dirty="0" smtClean="0"/>
              <a:t> (2011) “</a:t>
            </a:r>
            <a:r>
              <a:rPr lang="en-ZA" sz="2000" i="1" dirty="0" smtClean="0"/>
              <a:t>The when and how of leaving school”</a:t>
            </a:r>
            <a:endParaRPr lang="en-ZA" sz="2000" i="1"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48</a:t>
            </a:fld>
            <a:endParaRPr lang="en-ZA"/>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484784"/>
            <a:ext cx="6305550" cy="4429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019493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TIMSS 1995 </a:t>
            </a:r>
            <a:r>
              <a:rPr lang="en-ZA" dirty="0" smtClean="0">
                <a:sym typeface="Wingdings" panose="05000000000000000000" pitchFamily="2" charset="2"/>
              </a:rPr>
              <a:t> 2011</a:t>
            </a:r>
            <a:endParaRPr lang="en-ZA"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49</a:t>
            </a:fld>
            <a:endParaRPr lang="en-ZA"/>
          </a:p>
        </p:txBody>
      </p:sp>
      <p:graphicFrame>
        <p:nvGraphicFramePr>
          <p:cNvPr id="5" name="Chart 4"/>
          <p:cNvGraphicFramePr/>
          <p:nvPr>
            <p:extLst>
              <p:ext uri="{D42A27DB-BD31-4B8C-83A1-F6EECF244321}">
                <p14:modId xmlns:p14="http://schemas.microsoft.com/office/powerpoint/2010/main" xmlns="" val="1211739155"/>
              </p:ext>
            </p:extLst>
          </p:nvPr>
        </p:nvGraphicFramePr>
        <p:xfrm>
          <a:off x="467544" y="1916832"/>
          <a:ext cx="8208912"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39552" y="1556792"/>
            <a:ext cx="8064896" cy="523220"/>
          </a:xfrm>
          <a:prstGeom prst="rect">
            <a:avLst/>
          </a:prstGeom>
        </p:spPr>
        <p:txBody>
          <a:bodyPr wrap="square">
            <a:spAutoFit/>
          </a:bodyPr>
          <a:lstStyle/>
          <a:p>
            <a:r>
              <a:rPr lang="en-ZA" sz="1400" b="1" dirty="0"/>
              <a:t>Figure 1: South African mathematics and science performance in the Trends in International Mathematics and Science Study (TIMSS 1995-2011) with 95% confidence intervals around the mean</a:t>
            </a:r>
          </a:p>
        </p:txBody>
      </p:sp>
    </p:spTree>
    <p:extLst>
      <p:ext uri="{BB962C8B-B14F-4D97-AF65-F5344CB8AC3E}">
        <p14:creationId xmlns:p14="http://schemas.microsoft.com/office/powerpoint/2010/main" xmlns="" val="4583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2" dur="500"/>
                                        <p:tgtEl>
                                          <p:spTgt spid="5">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7" dur="500"/>
                                        <p:tgtEl>
                                          <p:spTgt spid="5">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22" dur="500"/>
                                        <p:tgtEl>
                                          <p:spTgt spid="5">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27" dur="500"/>
                                        <p:tgtEl>
                                          <p:spTgt spid="5">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wipe(down)">
                                      <p:cBhvr>
                                        <p:cTn id="32" dur="500"/>
                                        <p:tgtEl>
                                          <p:spTgt spid="5">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chart seriesIdx="-4" categoryIdx="5" bldStep="category"/>
                                            </p:graphicEl>
                                          </p:spTgt>
                                        </p:tgtEl>
                                        <p:attrNameLst>
                                          <p:attrName>style.visibility</p:attrName>
                                        </p:attrNameLst>
                                      </p:cBhvr>
                                      <p:to>
                                        <p:strVal val="visible"/>
                                      </p:to>
                                    </p:set>
                                    <p:animEffect transition="in" filter="wipe(down)">
                                      <p:cBhvr>
                                        <p:cTn id="37" dur="500"/>
                                        <p:tgtEl>
                                          <p:spTgt spid="5">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graphicEl>
                                              <a:chart seriesIdx="-4" categoryIdx="6" bldStep="category"/>
                                            </p:graphicEl>
                                          </p:spTgt>
                                        </p:tgtEl>
                                        <p:attrNameLst>
                                          <p:attrName>style.visibility</p:attrName>
                                        </p:attrNameLst>
                                      </p:cBhvr>
                                      <p:to>
                                        <p:strVal val="visible"/>
                                      </p:to>
                                    </p:set>
                                    <p:animEffect transition="in" filter="wipe(down)">
                                      <p:cBhvr>
                                        <p:cTn id="42" dur="500"/>
                                        <p:tgtEl>
                                          <p:spTgt spid="5">
                                            <p:graphicEl>
                                              <a:chart seriesIdx="-4" categoryIdx="6"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graphicEl>
                                              <a:chart seriesIdx="-4" categoryIdx="7" bldStep="category"/>
                                            </p:graphicEl>
                                          </p:spTgt>
                                        </p:tgtEl>
                                        <p:attrNameLst>
                                          <p:attrName>style.visibility</p:attrName>
                                        </p:attrNameLst>
                                      </p:cBhvr>
                                      <p:to>
                                        <p:strVal val="visible"/>
                                      </p:to>
                                    </p:set>
                                    <p:animEffect transition="in" filter="wipe(down)">
                                      <p:cBhvr>
                                        <p:cTn id="47" dur="500"/>
                                        <p:tgtEl>
                                          <p:spTgt spid="5">
                                            <p:graphicEl>
                                              <a:chart seriesIdx="-4" categoryIdx="7" bldStep="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graphicEl>
                                              <a:chart seriesIdx="-4" categoryIdx="8" bldStep="category"/>
                                            </p:graphicEl>
                                          </p:spTgt>
                                        </p:tgtEl>
                                        <p:attrNameLst>
                                          <p:attrName>style.visibility</p:attrName>
                                        </p:attrNameLst>
                                      </p:cBhvr>
                                      <p:to>
                                        <p:strVal val="visible"/>
                                      </p:to>
                                    </p:set>
                                    <p:animEffect transition="in" filter="wipe(down)">
                                      <p:cBhvr>
                                        <p:cTn id="52" dur="500"/>
                                        <p:tgtEl>
                                          <p:spTgt spid="5">
                                            <p:graphicEl>
                                              <a:chart seriesIdx="-4" categoryIdx="8" bldStep="category"/>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graphicEl>
                                              <a:chart seriesIdx="-4" categoryIdx="9" bldStep="category"/>
                                            </p:graphicEl>
                                          </p:spTgt>
                                        </p:tgtEl>
                                        <p:attrNameLst>
                                          <p:attrName>style.visibility</p:attrName>
                                        </p:attrNameLst>
                                      </p:cBhvr>
                                      <p:to>
                                        <p:strVal val="visible"/>
                                      </p:to>
                                    </p:set>
                                    <p:animEffect transition="in" filter="wipe(down)">
                                      <p:cBhvr>
                                        <p:cTn id="57" dur="500"/>
                                        <p:tgtEl>
                                          <p:spTgt spid="5">
                                            <p:graphicEl>
                                              <a:chart seriesIdx="-4" categoryIdx="9" bldStep="category"/>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graphicEl>
                                              <a:chart seriesIdx="-4" categoryIdx="10" bldStep="category"/>
                                            </p:graphicEl>
                                          </p:spTgt>
                                        </p:tgtEl>
                                        <p:attrNameLst>
                                          <p:attrName>style.visibility</p:attrName>
                                        </p:attrNameLst>
                                      </p:cBhvr>
                                      <p:to>
                                        <p:strVal val="visible"/>
                                      </p:to>
                                    </p:set>
                                    <p:animEffect transition="in" filter="wipe(down)">
                                      <p:cBhvr>
                                        <p:cTn id="62" dur="500"/>
                                        <p:tgtEl>
                                          <p:spTgt spid="5">
                                            <p:graphicEl>
                                              <a:chart seriesIdx="-4" categoryIdx="10" bldStep="category"/>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graphicEl>
                                              <a:chart seriesIdx="-4" categoryIdx="11" bldStep="category"/>
                                            </p:graphicEl>
                                          </p:spTgt>
                                        </p:tgtEl>
                                        <p:attrNameLst>
                                          <p:attrName>style.visibility</p:attrName>
                                        </p:attrNameLst>
                                      </p:cBhvr>
                                      <p:to>
                                        <p:strVal val="visible"/>
                                      </p:to>
                                    </p:set>
                                    <p:animEffect transition="in" filter="wipe(down)">
                                      <p:cBhvr>
                                        <p:cTn id="67" dur="500"/>
                                        <p:tgtEl>
                                          <p:spTgt spid="5">
                                            <p:graphicEl>
                                              <a:chart seriesIdx="-4" categoryIdx="1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Teacher absenteeism</a:t>
            </a:r>
            <a:br>
              <a:rPr lang="en-ZA" dirty="0" smtClean="0"/>
            </a:br>
            <a:r>
              <a:rPr lang="en-ZA" sz="1800" dirty="0" smtClean="0"/>
              <a:t>SACMEQ III (2007)</a:t>
            </a:r>
            <a:endParaRPr lang="en-ZA" dirty="0"/>
          </a:p>
        </p:txBody>
      </p:sp>
      <p:sp>
        <p:nvSpPr>
          <p:cNvPr id="3" name="Content Placeholder 2"/>
          <p:cNvSpPr>
            <a:spLocks noGrp="1"/>
          </p:cNvSpPr>
          <p:nvPr>
            <p:ph idx="1"/>
          </p:nvPr>
        </p:nvSpPr>
        <p:spPr>
          <a:xfrm>
            <a:off x="323528" y="2348879"/>
            <a:ext cx="3610744" cy="2520281"/>
          </a:xfrm>
          <a:solidFill>
            <a:schemeClr val="bg1">
              <a:lumMod val="85000"/>
            </a:schemeClr>
          </a:solidFill>
        </p:spPr>
        <p:txBody>
          <a:bodyPr>
            <a:normAutofit/>
          </a:bodyPr>
          <a:lstStyle/>
          <a:p>
            <a:endParaRPr lang="en-ZA" smtClean="0"/>
          </a:p>
          <a:p>
            <a:r>
              <a:rPr lang="en-ZA" sz="2400" smtClean="0"/>
              <a:t>What is the distribution of teacher absenteeism across school SES quintiles?</a:t>
            </a:r>
            <a:endParaRPr lang="en-ZA" sz="2400"/>
          </a:p>
        </p:txBody>
      </p:sp>
      <p:sp>
        <p:nvSpPr>
          <p:cNvPr id="4" name="Slide Number Placeholder 3"/>
          <p:cNvSpPr>
            <a:spLocks noGrp="1"/>
          </p:cNvSpPr>
          <p:nvPr>
            <p:ph type="sldNum" sz="quarter" idx="12"/>
          </p:nvPr>
        </p:nvSpPr>
        <p:spPr/>
        <p:txBody>
          <a:bodyPr/>
          <a:lstStyle/>
          <a:p>
            <a:fld id="{555B2511-D5A3-487A-82FF-4C039FEE504B}" type="slidenum">
              <a:rPr lang="en-ZA" smtClean="0"/>
              <a:pPr/>
              <a:t>5</a:t>
            </a:fld>
            <a:endParaRPr lang="en-ZA"/>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1916832"/>
            <a:ext cx="4752528" cy="3384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8956822"/>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ZA" smtClean="0"/>
              <a:t>Accountability: teacher absenteeism</a:t>
            </a:r>
            <a:endParaRPr lang="en-ZA"/>
          </a:p>
        </p:txBody>
      </p:sp>
      <p:sp>
        <p:nvSpPr>
          <p:cNvPr id="3" name="Slide Number Placeholder 2"/>
          <p:cNvSpPr>
            <a:spLocks noGrp="1"/>
          </p:cNvSpPr>
          <p:nvPr>
            <p:ph type="sldNum" sz="quarter" idx="12"/>
          </p:nvPr>
        </p:nvSpPr>
        <p:spPr/>
        <p:txBody>
          <a:bodyPr/>
          <a:lstStyle/>
          <a:p>
            <a:fld id="{555B2511-D5A3-487A-82FF-4C039FEE504B}" type="slidenum">
              <a:rPr lang="en-ZA" smtClean="0"/>
              <a:pPr/>
              <a:t>50</a:t>
            </a:fld>
            <a:endParaRPr lang="en-ZA"/>
          </a:p>
        </p:txBody>
      </p:sp>
      <p:sp>
        <p:nvSpPr>
          <p:cNvPr id="4" name="Content Placeholder 2"/>
          <p:cNvSpPr txBox="1">
            <a:spLocks/>
          </p:cNvSpPr>
          <p:nvPr/>
        </p:nvSpPr>
        <p:spPr>
          <a:xfrm>
            <a:off x="467544" y="1772816"/>
            <a:ext cx="8229600" cy="4525963"/>
          </a:xfrm>
          <a:prstGeom prst="rect">
            <a:avLst/>
          </a:prstGeom>
        </p:spPr>
        <p:txBody>
          <a:bodyPr>
            <a:noAutofit/>
          </a:bodyPr>
          <a:lstStyle/>
          <a:p>
            <a:pPr marL="800100" lvl="1" indent="-342900">
              <a:spcBef>
                <a:spcPct val="20000"/>
              </a:spcBef>
              <a:buFont typeface="Arial" pitchFamily="34" charset="0"/>
              <a:buChar char="•"/>
            </a:pPr>
            <a:r>
              <a:rPr lang="en-ZA" sz="3200" smtClean="0"/>
              <a:t>Teacher absenteeism is regularly found to be an issue in many studies</a:t>
            </a:r>
          </a:p>
          <a:p>
            <a:pPr marL="1257300" lvl="2" indent="-342900">
              <a:spcBef>
                <a:spcPct val="20000"/>
              </a:spcBef>
              <a:buFont typeface="Arial" pitchFamily="34" charset="0"/>
              <a:buChar char="•"/>
            </a:pPr>
            <a:r>
              <a:rPr lang="en-ZA" sz="2400" b="1" smtClean="0"/>
              <a:t>2007</a:t>
            </a:r>
            <a:r>
              <a:rPr lang="en-ZA" smtClean="0"/>
              <a:t>: SACMEQ III conducted – </a:t>
            </a:r>
            <a:r>
              <a:rPr lang="en-ZA" b="1" smtClean="0"/>
              <a:t>20</a:t>
            </a:r>
            <a:r>
              <a:rPr lang="en-ZA" smtClean="0"/>
              <a:t> days average in 2007</a:t>
            </a:r>
          </a:p>
          <a:p>
            <a:pPr marL="1257300" lvl="2" indent="-342900">
              <a:spcBef>
                <a:spcPct val="20000"/>
              </a:spcBef>
              <a:buFont typeface="Arial" pitchFamily="34" charset="0"/>
              <a:buChar char="•"/>
            </a:pPr>
            <a:r>
              <a:rPr lang="en-ZA" sz="2400" b="1" smtClean="0"/>
              <a:t>2008</a:t>
            </a:r>
            <a:r>
              <a:rPr lang="en-ZA" smtClean="0"/>
              <a:t>: Khulisa Consortium audit – HSRC (2010) estimates that </a:t>
            </a:r>
            <a:r>
              <a:rPr lang="en-ZA" b="1" smtClean="0"/>
              <a:t>20-24</a:t>
            </a:r>
            <a:r>
              <a:rPr lang="en-ZA" smtClean="0"/>
              <a:t> days of regular instructional time were lost due to leave in 2008</a:t>
            </a:r>
          </a:p>
          <a:p>
            <a:pPr marL="1257300" lvl="2" indent="-342900">
              <a:spcBef>
                <a:spcPct val="20000"/>
              </a:spcBef>
              <a:buFont typeface="Arial" pitchFamily="34" charset="0"/>
              <a:buChar char="•"/>
            </a:pPr>
            <a:r>
              <a:rPr lang="en-ZA" sz="2400" b="1" smtClean="0"/>
              <a:t>2010</a:t>
            </a:r>
            <a:r>
              <a:rPr lang="en-ZA" smtClean="0"/>
              <a:t>: “An </a:t>
            </a:r>
            <a:r>
              <a:rPr lang="en-ZA"/>
              <a:t>estimated </a:t>
            </a:r>
            <a:r>
              <a:rPr lang="en-ZA" b="1"/>
              <a:t>20</a:t>
            </a:r>
            <a:r>
              <a:rPr lang="en-ZA"/>
              <a:t> teaching days per teacher were lost during the 2010 teachers’ strike” (DBE, 2011: 18</a:t>
            </a:r>
            <a:r>
              <a:rPr lang="en-ZA" smtClean="0"/>
              <a:t>)</a:t>
            </a:r>
          </a:p>
          <a:p>
            <a:pPr marL="1257300" lvl="2" indent="-342900">
              <a:spcBef>
                <a:spcPct val="20000"/>
              </a:spcBef>
              <a:buFont typeface="Arial" pitchFamily="34" charset="0"/>
              <a:buChar char="•"/>
            </a:pPr>
            <a:endParaRPr lang="en-ZA" sz="1600"/>
          </a:p>
          <a:p>
            <a:pPr marL="1257300" lvl="2" indent="-342900">
              <a:spcBef>
                <a:spcPct val="20000"/>
              </a:spcBef>
              <a:buFont typeface="Arial" pitchFamily="34" charset="0"/>
              <a:buChar char="•"/>
            </a:pPr>
            <a:r>
              <a:rPr lang="en-ZA" smtClean="0"/>
              <a:t>Importantly this does not include time lost where teachers were at school but not teaching scheduled lessons</a:t>
            </a:r>
          </a:p>
          <a:p>
            <a:pPr marL="1714500" lvl="3" indent="-342900">
              <a:spcBef>
                <a:spcPct val="20000"/>
              </a:spcBef>
              <a:buFont typeface="Arial" pitchFamily="34" charset="0"/>
              <a:buChar char="•"/>
            </a:pPr>
            <a:r>
              <a:rPr lang="en-ZA" smtClean="0"/>
              <a:t>A recent study observing 58 schools in the North West concluded that “</a:t>
            </a:r>
            <a:r>
              <a:rPr lang="en-ZA" i="1" smtClean="0"/>
              <a:t>Teachers did not teach 60% of the lessos they were scheduled to teach in North West</a:t>
            </a:r>
            <a:r>
              <a:rPr lang="en-ZA" smtClean="0"/>
              <a:t>” (Carnoy &amp; Chisholm et al, 2012)</a:t>
            </a:r>
          </a:p>
        </p:txBody>
      </p:sp>
    </p:spTree>
    <p:extLst>
      <p:ext uri="{BB962C8B-B14F-4D97-AF65-F5344CB8AC3E}">
        <p14:creationId xmlns:p14="http://schemas.microsoft.com/office/powerpoint/2010/main" xmlns="" val="3610671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399669953"/>
              </p:ext>
            </p:extLst>
          </p:nvPr>
        </p:nvGraphicFramePr>
        <p:xfrm>
          <a:off x="467544" y="1556792"/>
          <a:ext cx="8208912" cy="5097368"/>
        </p:xfrm>
        <a:graphic>
          <a:graphicData uri="http://schemas.openxmlformats.org/drawingml/2006/table">
            <a:tbl>
              <a:tblPr firstRow="1" bandRow="1">
                <a:tableStyleId>{5C22544A-7EE6-4342-B048-85BDC9FD1C3A}</a:tableStyleId>
              </a:tblPr>
              <a:tblGrid>
                <a:gridCol w="4104456"/>
                <a:gridCol w="4104456"/>
              </a:tblGrid>
              <a:tr h="507631">
                <a:tc>
                  <a:txBody>
                    <a:bodyPr/>
                    <a:lstStyle/>
                    <a:p>
                      <a:pPr algn="ctr"/>
                      <a:r>
                        <a:rPr lang="en-ZA" sz="2000" dirty="0" smtClean="0"/>
                        <a:t>Dysfunctional Schools </a:t>
                      </a:r>
                      <a:r>
                        <a:rPr lang="en-ZA" sz="1600" dirty="0" smtClean="0"/>
                        <a:t>(</a:t>
                      </a:r>
                      <a:r>
                        <a:rPr lang="en-ZA" sz="1600" smtClean="0"/>
                        <a:t>75% of schools)</a:t>
                      </a:r>
                      <a:endParaRPr lang="en-ZA" sz="2000" dirty="0"/>
                    </a:p>
                  </a:txBody>
                  <a:tcPr/>
                </a:tc>
                <a:tc>
                  <a:txBody>
                    <a:bodyPr/>
                    <a:lstStyle/>
                    <a:p>
                      <a:pPr algn="ctr"/>
                      <a:r>
                        <a:rPr lang="en-ZA" sz="2000" dirty="0" smtClean="0"/>
                        <a:t>Functional </a:t>
                      </a:r>
                      <a:r>
                        <a:rPr lang="en-ZA" sz="2000" smtClean="0"/>
                        <a:t>Schools </a:t>
                      </a:r>
                      <a:r>
                        <a:rPr lang="en-ZA" sz="1600" smtClean="0"/>
                        <a:t>(25% of schools)</a:t>
                      </a:r>
                      <a:endParaRPr lang="en-ZA" sz="1600" dirty="0"/>
                    </a:p>
                  </a:txBody>
                  <a:tcPr/>
                </a:tc>
              </a:tr>
              <a:tr h="507631">
                <a:tc>
                  <a:txBody>
                    <a:bodyPr/>
                    <a:lstStyle/>
                    <a:p>
                      <a:pPr algn="ctr"/>
                      <a:r>
                        <a:rPr lang="en-ZA" sz="1400" dirty="0" smtClean="0"/>
                        <a:t>Weak accountability</a:t>
                      </a:r>
                      <a:endParaRPr lang="en-ZA" sz="1400" dirty="0"/>
                    </a:p>
                  </a:txBody>
                  <a:tcPr anchor="ctr">
                    <a:solidFill>
                      <a:srgbClr val="92D050"/>
                    </a:solidFill>
                  </a:tcPr>
                </a:tc>
                <a:tc>
                  <a:txBody>
                    <a:bodyPr/>
                    <a:lstStyle/>
                    <a:p>
                      <a:pPr algn="ctr"/>
                      <a:r>
                        <a:rPr lang="en-ZA" sz="1400" dirty="0" smtClean="0"/>
                        <a:t>Strong </a:t>
                      </a:r>
                      <a:r>
                        <a:rPr lang="en-ZA" sz="1400" baseline="0" dirty="0" smtClean="0"/>
                        <a:t>accountability</a:t>
                      </a:r>
                      <a:endParaRPr lang="en-ZA" sz="1400" dirty="0"/>
                    </a:p>
                  </a:txBody>
                  <a:tcPr anchor="ctr">
                    <a:solidFill>
                      <a:srgbClr val="92D050"/>
                    </a:solidFill>
                  </a:tcPr>
                </a:tc>
              </a:tr>
              <a:tr h="507631">
                <a:tc>
                  <a:txBody>
                    <a:bodyPr/>
                    <a:lstStyle/>
                    <a:p>
                      <a:pPr algn="ctr"/>
                      <a:r>
                        <a:rPr lang="en-ZA" sz="1400" dirty="0" smtClean="0"/>
                        <a:t>Incompetent school management</a:t>
                      </a:r>
                      <a:endParaRPr lang="en-ZA" sz="1400" dirty="0"/>
                    </a:p>
                  </a:txBody>
                  <a:tcPr anchor="ctr">
                    <a:solidFill>
                      <a:srgbClr val="92D050"/>
                    </a:solidFill>
                  </a:tcPr>
                </a:tc>
                <a:tc>
                  <a:txBody>
                    <a:bodyPr/>
                    <a:lstStyle/>
                    <a:p>
                      <a:pPr algn="ctr"/>
                      <a:r>
                        <a:rPr lang="en-ZA" sz="1400" dirty="0" smtClean="0"/>
                        <a:t>Good</a:t>
                      </a:r>
                      <a:r>
                        <a:rPr lang="en-ZA" sz="1400" baseline="0" dirty="0" smtClean="0"/>
                        <a:t> school management </a:t>
                      </a:r>
                      <a:endParaRPr lang="en-ZA" sz="1400" dirty="0"/>
                    </a:p>
                  </a:txBody>
                  <a:tcPr anchor="ctr">
                    <a:solidFill>
                      <a:srgbClr val="92D050"/>
                    </a:solidFill>
                  </a:tcPr>
                </a:tc>
              </a:tr>
              <a:tr h="507631">
                <a:tc>
                  <a:txBody>
                    <a:bodyPr/>
                    <a:lstStyle/>
                    <a:p>
                      <a:pPr algn="ctr"/>
                      <a:r>
                        <a:rPr lang="en-ZA" sz="1400" dirty="0" smtClean="0"/>
                        <a:t>Lack of culture of learning,</a:t>
                      </a:r>
                      <a:r>
                        <a:rPr lang="en-ZA" sz="1400" baseline="0" dirty="0" smtClean="0"/>
                        <a:t> </a:t>
                      </a:r>
                      <a:r>
                        <a:rPr lang="en-ZA" sz="1400" dirty="0" smtClean="0"/>
                        <a:t>discipline and order</a:t>
                      </a:r>
                      <a:endParaRPr lang="en-ZA" sz="1400" dirty="0"/>
                    </a:p>
                  </a:txBody>
                  <a:tcPr anchor="ctr">
                    <a:solidFill>
                      <a:srgbClr val="92D050"/>
                    </a:solidFill>
                  </a:tcPr>
                </a:tc>
                <a:tc>
                  <a:txBody>
                    <a:bodyPr/>
                    <a:lstStyle/>
                    <a:p>
                      <a:pPr algn="ctr"/>
                      <a:r>
                        <a:rPr lang="en-ZA" sz="1400" dirty="0" smtClean="0"/>
                        <a:t>Culture of learning,</a:t>
                      </a:r>
                      <a:r>
                        <a:rPr lang="en-ZA" sz="1400" baseline="0" dirty="0" smtClean="0"/>
                        <a:t> discipline and order</a:t>
                      </a:r>
                      <a:endParaRPr lang="en-ZA" sz="1400" dirty="0"/>
                    </a:p>
                  </a:txBody>
                  <a:tcPr anchor="ctr">
                    <a:solidFill>
                      <a:srgbClr val="92D050"/>
                    </a:solidFill>
                  </a:tcPr>
                </a:tc>
              </a:tr>
              <a:tr h="507631">
                <a:tc>
                  <a:txBody>
                    <a:bodyPr/>
                    <a:lstStyle/>
                    <a:p>
                      <a:pPr algn="ctr"/>
                      <a:r>
                        <a:rPr lang="en-ZA" sz="1400" dirty="0" smtClean="0"/>
                        <a:t>Inadequate LTSM</a:t>
                      </a:r>
                      <a:endParaRPr lang="en-ZA" sz="1400" dirty="0"/>
                    </a:p>
                  </a:txBody>
                  <a:tcPr anchor="ctr"/>
                </a:tc>
                <a:tc>
                  <a:txBody>
                    <a:bodyPr/>
                    <a:lstStyle/>
                    <a:p>
                      <a:pPr algn="ctr"/>
                      <a:r>
                        <a:rPr lang="en-ZA" sz="1400" dirty="0" smtClean="0"/>
                        <a:t>Adequate LTSM</a:t>
                      </a:r>
                      <a:endParaRPr lang="en-ZA" sz="1400" dirty="0"/>
                    </a:p>
                  </a:txBody>
                  <a:tcPr anchor="ctr"/>
                </a:tc>
              </a:tr>
              <a:tr h="507631">
                <a:tc>
                  <a:txBody>
                    <a:bodyPr/>
                    <a:lstStyle/>
                    <a:p>
                      <a:pPr algn="ctr"/>
                      <a:r>
                        <a:rPr lang="en-ZA" sz="1400" dirty="0" smtClean="0"/>
                        <a:t>Weak teacher content knowledge</a:t>
                      </a:r>
                      <a:endParaRPr lang="en-ZA" sz="1400" dirty="0"/>
                    </a:p>
                  </a:txBody>
                  <a:tcPr anchor="ctr">
                    <a:solidFill>
                      <a:srgbClr val="FFC000"/>
                    </a:solidFill>
                  </a:tcPr>
                </a:tc>
                <a:tc>
                  <a:txBody>
                    <a:bodyPr/>
                    <a:lstStyle/>
                    <a:p>
                      <a:pPr algn="ctr"/>
                      <a:r>
                        <a:rPr lang="en-ZA" sz="1400" dirty="0" smtClean="0"/>
                        <a:t>Adequate teacher content knowledge </a:t>
                      </a:r>
                      <a:endParaRPr lang="en-ZA" sz="1400" dirty="0"/>
                    </a:p>
                  </a:txBody>
                  <a:tcPr anchor="ctr">
                    <a:solidFill>
                      <a:srgbClr val="FFC000"/>
                    </a:solidFill>
                  </a:tcPr>
                </a:tc>
              </a:tr>
              <a:tr h="507631">
                <a:tc>
                  <a:txBody>
                    <a:bodyPr/>
                    <a:lstStyle/>
                    <a:p>
                      <a:pPr algn="ctr"/>
                      <a:r>
                        <a:rPr lang="en-ZA" sz="1400" dirty="0" smtClean="0"/>
                        <a:t>High</a:t>
                      </a:r>
                      <a:r>
                        <a:rPr lang="en-ZA" sz="1400" baseline="0" dirty="0" smtClean="0"/>
                        <a:t> teacher absenteeism (1 month/yr)</a:t>
                      </a:r>
                      <a:endParaRPr lang="en-ZA" sz="1400" dirty="0"/>
                    </a:p>
                  </a:txBody>
                  <a:tcPr anchor="ctr">
                    <a:solidFill>
                      <a:srgbClr val="FFC000"/>
                    </a:solidFill>
                  </a:tcPr>
                </a:tc>
                <a:tc>
                  <a:txBody>
                    <a:bodyPr/>
                    <a:lstStyle/>
                    <a:p>
                      <a:pPr algn="ctr"/>
                      <a:r>
                        <a:rPr lang="en-ZA" sz="1400" dirty="0" smtClean="0"/>
                        <a:t>Low</a:t>
                      </a:r>
                      <a:r>
                        <a:rPr lang="en-ZA" sz="1400" baseline="0" dirty="0" smtClean="0"/>
                        <a:t> teacher absenteeism (2 week/yr)</a:t>
                      </a:r>
                      <a:endParaRPr lang="en-ZA" sz="1400" dirty="0"/>
                    </a:p>
                  </a:txBody>
                  <a:tcPr anchor="ctr">
                    <a:solidFill>
                      <a:srgbClr val="FFC000"/>
                    </a:solidFill>
                  </a:tcPr>
                </a:tc>
              </a:tr>
              <a:tr h="507631">
                <a:tc>
                  <a:txBody>
                    <a:bodyPr/>
                    <a:lstStyle/>
                    <a:p>
                      <a:pPr algn="ctr"/>
                      <a:r>
                        <a:rPr lang="en-ZA" sz="1400" dirty="0" smtClean="0"/>
                        <a:t>Slow</a:t>
                      </a:r>
                      <a:r>
                        <a:rPr lang="en-ZA" sz="1400" baseline="0" dirty="0" smtClean="0"/>
                        <a:t> curriculum coverage, little homework or testing</a:t>
                      </a:r>
                      <a:endParaRPr lang="en-ZA" sz="1400" dirty="0"/>
                    </a:p>
                  </a:txBody>
                  <a:tcPr anchor="ctr"/>
                </a:tc>
                <a:tc>
                  <a:txBody>
                    <a:bodyPr/>
                    <a:lstStyle/>
                    <a:p>
                      <a:pPr algn="ctr"/>
                      <a:r>
                        <a:rPr lang="en-ZA" sz="1400" dirty="0" smtClean="0"/>
                        <a:t>Covers the curriculum, weekly homework, frequent testing</a:t>
                      </a:r>
                      <a:endParaRPr lang="en-ZA" sz="1400" dirty="0"/>
                    </a:p>
                  </a:txBody>
                  <a:tcPr anchor="ctr"/>
                </a:tc>
              </a:tr>
              <a:tr h="507631">
                <a:tc>
                  <a:txBody>
                    <a:bodyPr/>
                    <a:lstStyle/>
                    <a:p>
                      <a:pPr algn="ctr"/>
                      <a:r>
                        <a:rPr lang="en-ZA" sz="1400" dirty="0" smtClean="0"/>
                        <a:t>High repetition</a:t>
                      </a:r>
                      <a:r>
                        <a:rPr lang="en-ZA" sz="1400" baseline="0" dirty="0" smtClean="0"/>
                        <a:t> &amp; dropout (Gr10-12)</a:t>
                      </a:r>
                      <a:endParaRPr lang="en-ZA" sz="1400" dirty="0"/>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t>Low repetition</a:t>
                      </a:r>
                      <a:r>
                        <a:rPr lang="en-ZA" sz="1400" baseline="0" dirty="0" smtClean="0"/>
                        <a:t> &amp; dropout (Gr10-12)</a:t>
                      </a:r>
                      <a:endParaRPr lang="en-ZA" sz="1400" dirty="0"/>
                    </a:p>
                  </a:txBody>
                  <a:tcPr anchor="ctr">
                    <a:solidFill>
                      <a:schemeClr val="accent2">
                        <a:lumMod val="60000"/>
                        <a:lumOff val="40000"/>
                      </a:schemeClr>
                    </a:solidFill>
                  </a:tcPr>
                </a:tc>
              </a:tr>
              <a:tr h="507631">
                <a:tc>
                  <a:txBody>
                    <a:bodyPr/>
                    <a:lstStyle/>
                    <a:p>
                      <a:pPr algn="ctr"/>
                      <a:r>
                        <a:rPr lang="en-ZA" sz="1400" dirty="0" smtClean="0"/>
                        <a:t>Extremely</a:t>
                      </a:r>
                      <a:r>
                        <a:rPr lang="en-ZA" sz="1400" baseline="0" dirty="0" smtClean="0"/>
                        <a:t> weak learning: m</a:t>
                      </a:r>
                      <a:r>
                        <a:rPr lang="en-ZA" sz="1400" dirty="0" smtClean="0"/>
                        <a:t>ost</a:t>
                      </a:r>
                      <a:r>
                        <a:rPr lang="en-ZA" sz="1400" baseline="0" dirty="0" smtClean="0"/>
                        <a:t> students fail standardised tests</a:t>
                      </a:r>
                      <a:endParaRPr lang="en-ZA" sz="1400" dirty="0"/>
                    </a:p>
                  </a:txBody>
                  <a:tcPr anchor="ctr">
                    <a:solidFill>
                      <a:schemeClr val="accent2">
                        <a:lumMod val="60000"/>
                        <a:lumOff val="40000"/>
                      </a:schemeClr>
                    </a:solidFill>
                  </a:tcPr>
                </a:tc>
                <a:tc>
                  <a:txBody>
                    <a:bodyPr/>
                    <a:lstStyle/>
                    <a:p>
                      <a:pPr algn="ctr"/>
                      <a:r>
                        <a:rPr lang="en-ZA" sz="1400" dirty="0" smtClean="0"/>
                        <a:t>Adequate learner performance (primary and </a:t>
                      </a:r>
                      <a:r>
                        <a:rPr lang="en-ZA" sz="1400" dirty="0" err="1" smtClean="0"/>
                        <a:t>matric</a:t>
                      </a:r>
                      <a:r>
                        <a:rPr lang="en-ZA" sz="1400" dirty="0" smtClean="0"/>
                        <a:t>)</a:t>
                      </a:r>
                      <a:endParaRPr lang="en-ZA" sz="1400" dirty="0"/>
                    </a:p>
                  </a:txBody>
                  <a:tcPr anchor="ctr">
                    <a:solidFill>
                      <a:schemeClr val="accent2">
                        <a:lumMod val="60000"/>
                        <a:lumOff val="40000"/>
                      </a:schemeClr>
                    </a:solidFill>
                  </a:tcPr>
                </a:tc>
              </a:tr>
            </a:tbl>
          </a:graphicData>
        </a:graphic>
      </p:graphicFrame>
      <p:sp>
        <p:nvSpPr>
          <p:cNvPr id="4" name="Title 1"/>
          <p:cNvSpPr>
            <a:spLocks noGrp="1"/>
          </p:cNvSpPr>
          <p:nvPr>
            <p:ph type="title"/>
          </p:nvPr>
        </p:nvSpPr>
        <p:spPr>
          <a:xfrm>
            <a:off x="457200" y="274638"/>
            <a:ext cx="8229600" cy="1143000"/>
          </a:xfrm>
          <a:solidFill>
            <a:schemeClr val="tx2">
              <a:lumMod val="20000"/>
              <a:lumOff val="80000"/>
            </a:schemeClr>
          </a:solidFill>
        </p:spPr>
        <p:txBody>
          <a:bodyPr>
            <a:normAutofit/>
          </a:bodyPr>
          <a:lstStyle/>
          <a:p>
            <a:r>
              <a:rPr lang="en-ZA" sz="4000" dirty="0" smtClean="0">
                <a:solidFill>
                  <a:srgbClr val="C00000"/>
                </a:solidFill>
              </a:rPr>
              <a:t>2 education systems</a:t>
            </a:r>
            <a:endParaRPr lang="en-ZA" sz="4000" dirty="0">
              <a:solidFill>
                <a:srgbClr val="C00000"/>
              </a:solidFill>
            </a:endParaRPr>
          </a:p>
        </p:txBody>
      </p:sp>
      <p:sp>
        <p:nvSpPr>
          <p:cNvPr id="2" name="Slide Number Placeholder 1"/>
          <p:cNvSpPr>
            <a:spLocks noGrp="1"/>
          </p:cNvSpPr>
          <p:nvPr>
            <p:ph type="sldNum" sz="quarter" idx="12"/>
          </p:nvPr>
        </p:nvSpPr>
        <p:spPr/>
        <p:txBody>
          <a:bodyPr/>
          <a:lstStyle/>
          <a:p>
            <a:fld id="{555B2511-D5A3-487A-82FF-4C039FEE504B}" type="slidenum">
              <a:rPr lang="en-ZA" smtClean="0"/>
              <a:pPr/>
              <a:t>51</a:t>
            </a:fld>
            <a:endParaRPr lang="en-ZA"/>
          </a:p>
        </p:txBody>
      </p:sp>
    </p:spTree>
    <p:extLst>
      <p:ext uri="{BB962C8B-B14F-4D97-AF65-F5344CB8AC3E}">
        <p14:creationId xmlns:p14="http://schemas.microsoft.com/office/powerpoint/2010/main" xmlns="" val="40770174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sp>
        <p:nvSpPr>
          <p:cNvPr id="4" name="Slide Number Placeholder 3"/>
          <p:cNvSpPr>
            <a:spLocks noGrp="1"/>
          </p:cNvSpPr>
          <p:nvPr>
            <p:ph type="sldNum" sz="quarter" idx="12"/>
          </p:nvPr>
        </p:nvSpPr>
        <p:spPr/>
        <p:txBody>
          <a:bodyPr/>
          <a:lstStyle/>
          <a:p>
            <a:fld id="{555B2511-D5A3-487A-82FF-4C039FEE504B}" type="slidenum">
              <a:rPr lang="en-ZA" smtClean="0"/>
              <a:pPr/>
              <a:t>52</a:t>
            </a:fld>
            <a:endParaRPr lang="en-ZA"/>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7542"/>
            <a:ext cx="8816333" cy="6180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619672" y="3861048"/>
            <a:ext cx="6264696"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1619672" y="2708920"/>
            <a:ext cx="6264696" cy="5760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1619672" y="1601180"/>
            <a:ext cx="6264696"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323528" y="6379520"/>
            <a:ext cx="6696744" cy="461665"/>
          </a:xfrm>
          <a:prstGeom prst="rect">
            <a:avLst/>
          </a:prstGeom>
          <a:solidFill>
            <a:schemeClr val="bg1">
              <a:lumMod val="85000"/>
            </a:schemeClr>
          </a:solidFill>
        </p:spPr>
        <p:txBody>
          <a:bodyPr wrap="square" rtlCol="0">
            <a:spAutoFit/>
          </a:bodyPr>
          <a:lstStyle/>
          <a:p>
            <a:r>
              <a:rPr lang="en-US" sz="2400" b="1" dirty="0" smtClean="0"/>
              <a:t>Implications for reporting and modeling??</a:t>
            </a:r>
            <a:endParaRPr lang="en-US" sz="2400" b="1" dirty="0"/>
          </a:p>
        </p:txBody>
      </p:sp>
    </p:spTree>
    <p:extLst>
      <p:ext uri="{BB962C8B-B14F-4D97-AF65-F5344CB8AC3E}">
        <p14:creationId xmlns:p14="http://schemas.microsoft.com/office/powerpoint/2010/main" xmlns="" val="1604791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53</a:t>
            </a:fld>
            <a:endParaRPr lang="en-ZA"/>
          </a:p>
        </p:txBody>
      </p:sp>
      <p:graphicFrame>
        <p:nvGraphicFramePr>
          <p:cNvPr id="5" name="Chart 4"/>
          <p:cNvGraphicFramePr>
            <a:graphicFrameLocks/>
          </p:cNvGraphicFramePr>
          <p:nvPr>
            <p:extLst>
              <p:ext uri="{D42A27DB-BD31-4B8C-83A1-F6EECF244321}">
                <p14:modId xmlns:p14="http://schemas.microsoft.com/office/powerpoint/2010/main" xmlns="" val="543544953"/>
              </p:ext>
            </p:extLst>
          </p:nvPr>
        </p:nvGraphicFramePr>
        <p:xfrm>
          <a:off x="611560" y="404664"/>
          <a:ext cx="8098117" cy="61768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933365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54</a:t>
            </a:fld>
            <a:endParaRPr lang="en-ZA"/>
          </a:p>
        </p:txBody>
      </p:sp>
      <p:graphicFrame>
        <p:nvGraphicFramePr>
          <p:cNvPr id="5" name="Chart 4"/>
          <p:cNvGraphicFramePr>
            <a:graphicFrameLocks/>
          </p:cNvGraphicFramePr>
          <p:nvPr>
            <p:extLst>
              <p:ext uri="{D42A27DB-BD31-4B8C-83A1-F6EECF244321}">
                <p14:modId xmlns:p14="http://schemas.microsoft.com/office/powerpoint/2010/main" xmlns="" val="2613891632"/>
              </p:ext>
            </p:extLst>
          </p:nvPr>
        </p:nvGraphicFramePr>
        <p:xfrm>
          <a:off x="119818" y="548680"/>
          <a:ext cx="8989654" cy="590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780409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55</a:t>
            </a:fld>
            <a:endParaRPr lang="en-ZA"/>
          </a:p>
        </p:txBody>
      </p:sp>
      <p:graphicFrame>
        <p:nvGraphicFramePr>
          <p:cNvPr id="5" name="Chart 4"/>
          <p:cNvGraphicFramePr>
            <a:graphicFrameLocks/>
          </p:cNvGraphicFramePr>
          <p:nvPr>
            <p:extLst>
              <p:ext uri="{D42A27DB-BD31-4B8C-83A1-F6EECF244321}">
                <p14:modId xmlns:p14="http://schemas.microsoft.com/office/powerpoint/2010/main" xmlns="" val="1761944115"/>
              </p:ext>
            </p:extLst>
          </p:nvPr>
        </p:nvGraphicFramePr>
        <p:xfrm>
          <a:off x="395536" y="332656"/>
          <a:ext cx="8400260" cy="6381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37979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46050" y="174625"/>
            <a:ext cx="8313738" cy="806450"/>
          </a:xfrm>
        </p:spPr>
        <p:txBody>
          <a:bodyPr>
            <a:normAutofit fontScale="90000"/>
          </a:bodyPr>
          <a:lstStyle/>
          <a:p>
            <a:pPr>
              <a:defRPr/>
            </a:pPr>
            <a:r>
              <a:rPr lang="en-ZA" sz="2600" dirty="0" smtClean="0"/>
              <a:t>By Gr 3 all children should be able to read, Gr 4 children should be transitioning from “learning to read” to “reading to learn”</a:t>
            </a:r>
          </a:p>
        </p:txBody>
      </p:sp>
      <p:graphicFrame>
        <p:nvGraphicFramePr>
          <p:cNvPr id="16387" name="Content Placeholder 7"/>
          <p:cNvGraphicFramePr>
            <a:graphicFrameLocks noGrp="1"/>
          </p:cNvGraphicFramePr>
          <p:nvPr>
            <p:ph idx="1"/>
          </p:nvPr>
        </p:nvGraphicFramePr>
        <p:xfrm>
          <a:off x="123825" y="849313"/>
          <a:ext cx="8850313" cy="5892800"/>
        </p:xfrm>
        <a:graphic>
          <a:graphicData uri="http://schemas.openxmlformats.org/presentationml/2006/ole">
            <p:oleObj spid="_x0000_s2190" r:id="rId4" imgW="8852159" imgH="5895343" progId="Excel.Sheet.8">
              <p:embed/>
            </p:oleObj>
          </a:graphicData>
        </a:graphic>
      </p:graphicFrame>
      <p:pic>
        <p:nvPicPr>
          <p:cNvPr id="16388" name="Picture 3" descr="C:\Documents and Settings\User\Desktop\PIRLS2011_logo_l.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6050" y="6457950"/>
            <a:ext cx="330200"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t="14803" r="16418" b="18585"/>
          <a:stretch>
            <a:fillRect/>
          </a:stretch>
        </p:blipFill>
        <p:spPr bwMode="auto">
          <a:xfrm>
            <a:off x="8210550" y="6469063"/>
            <a:ext cx="735013"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0" name="TextBox 1"/>
          <p:cNvSpPr txBox="1">
            <a:spLocks noChangeArrowheads="1"/>
          </p:cNvSpPr>
          <p:nvPr/>
        </p:nvSpPr>
        <p:spPr bwMode="auto">
          <a:xfrm>
            <a:off x="5859463" y="2133600"/>
            <a:ext cx="3086100" cy="1476375"/>
          </a:xfrm>
          <a:prstGeom prst="rect">
            <a:avLst/>
          </a:prstGeom>
          <a:solidFill>
            <a:srgbClr val="D9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Red sections here show the </a:t>
            </a:r>
          </a:p>
          <a:p>
            <a:pPr eaLnBrk="1" hangingPunct="1"/>
            <a:r>
              <a:rPr lang="en-US" altLang="en-US"/>
              <a:t>proportion of children that are </a:t>
            </a:r>
          </a:p>
          <a:p>
            <a:pPr eaLnBrk="1" hangingPunct="1"/>
            <a:r>
              <a:rPr lang="en-US" altLang="en-US"/>
              <a:t>completely illiterate in Grade 4</a:t>
            </a:r>
          </a:p>
          <a:p>
            <a:pPr eaLnBrk="1" hangingPunct="1"/>
            <a:r>
              <a:rPr lang="en-US" altLang="en-US"/>
              <a:t>, i.e. they cannot read in any </a:t>
            </a:r>
          </a:p>
          <a:p>
            <a:pPr eaLnBrk="1" hangingPunct="1"/>
            <a:r>
              <a:rPr lang="en-US" altLang="en-US"/>
              <a:t>language</a:t>
            </a:r>
          </a:p>
        </p:txBody>
      </p:sp>
      <p:cxnSp>
        <p:nvCxnSpPr>
          <p:cNvPr id="7" name="Straight Arrow Connector 6"/>
          <p:cNvCxnSpPr/>
          <p:nvPr/>
        </p:nvCxnSpPr>
        <p:spPr>
          <a:xfrm>
            <a:off x="68292" y="3356992"/>
            <a:ext cx="48571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857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7</a:t>
            </a:fld>
            <a:endParaRPr lang="en-ZA"/>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18341693"/>
              </p:ext>
            </p:extLst>
          </p:nvPr>
        </p:nvGraphicFramePr>
        <p:xfrm>
          <a:off x="468313" y="917431"/>
          <a:ext cx="8229600" cy="523730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11560" y="332656"/>
            <a:ext cx="7920880" cy="584775"/>
          </a:xfrm>
          <a:prstGeom prst="rect">
            <a:avLst/>
          </a:prstGeom>
          <a:solidFill>
            <a:schemeClr val="bg1">
              <a:lumMod val="95000"/>
            </a:schemeClr>
          </a:solidFill>
        </p:spPr>
        <p:txBody>
          <a:bodyPr wrap="square">
            <a:spAutoFit/>
          </a:bodyPr>
          <a:lstStyle/>
          <a:p>
            <a:r>
              <a:rPr lang="en-ZA" sz="1600" b="1" dirty="0"/>
              <a:t>Figure 2: Average Grade Eight mathematics test scores for middle-income countries participating in TIMSS 2011 (+95% confidence intervals around the mean)</a:t>
            </a:r>
          </a:p>
        </p:txBody>
      </p:sp>
      <p:sp>
        <p:nvSpPr>
          <p:cNvPr id="7" name="Content Placeholder 2"/>
          <p:cNvSpPr txBox="1">
            <a:spLocks/>
          </p:cNvSpPr>
          <p:nvPr/>
        </p:nvSpPr>
        <p:spPr bwMode="auto">
          <a:xfrm>
            <a:off x="3491880" y="6309320"/>
            <a:ext cx="2003425"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Clr>
                <a:schemeClr val="bg2"/>
              </a:buClr>
              <a:buFontTx/>
              <a:buNone/>
            </a:pPr>
            <a:r>
              <a:rPr lang="en-ZA" altLang="en-US" sz="1600" b="1" u="sng" dirty="0"/>
              <a:t>TIMSS </a:t>
            </a:r>
            <a:r>
              <a:rPr lang="en-ZA" altLang="en-US" sz="1600" b="1" u="sng" dirty="0" smtClean="0"/>
              <a:t>Maths (</a:t>
            </a:r>
            <a:r>
              <a:rPr lang="en-ZA" altLang="en-US" sz="1600" b="1" u="sng" dirty="0"/>
              <a:t>2011)</a:t>
            </a:r>
            <a:endParaRPr lang="en-ZA" altLang="en-US" sz="1600" dirty="0"/>
          </a:p>
        </p:txBody>
      </p:sp>
    </p:spTree>
    <p:extLst>
      <p:ext uri="{BB962C8B-B14F-4D97-AF65-F5344CB8AC3E}">
        <p14:creationId xmlns:p14="http://schemas.microsoft.com/office/powerpoint/2010/main" xmlns="" val="777901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do SA’s wealthiest 20% of school perform?</a:t>
            </a:r>
            <a:endParaRPr lang="en-US" sz="3200" dirty="0"/>
          </a:p>
        </p:txBody>
      </p:sp>
      <p:sp>
        <p:nvSpPr>
          <p:cNvPr id="3" name="Content Placeholder 2"/>
          <p:cNvSpPr>
            <a:spLocks noGrp="1"/>
          </p:cNvSpPr>
          <p:nvPr>
            <p:ph idx="1"/>
          </p:nvPr>
        </p:nvSpPr>
        <p:spPr>
          <a:xfrm>
            <a:off x="467544" y="1628800"/>
            <a:ext cx="2376264" cy="4525963"/>
          </a:xfrm>
        </p:spPr>
        <p:txBody>
          <a:bodyPr>
            <a:normAutofit fontScale="92500" lnSpcReduction="10000"/>
          </a:bodyPr>
          <a:lstStyle/>
          <a:p>
            <a:r>
              <a:rPr lang="en-US" sz="2000" dirty="0" smtClean="0"/>
              <a:t>RE Max </a:t>
            </a:r>
            <a:r>
              <a:rPr lang="en-US" sz="2000" dirty="0" err="1" smtClean="0"/>
              <a:t>DuPreez’s</a:t>
            </a:r>
            <a:r>
              <a:rPr lang="en-US" sz="2000" dirty="0" smtClean="0"/>
              <a:t> comments yesterday  that our Model-C schools are “good”, even by international </a:t>
            </a:r>
            <a:r>
              <a:rPr lang="en-US" sz="2000" dirty="0" err="1" smtClean="0"/>
              <a:t>stds</a:t>
            </a:r>
            <a:endParaRPr lang="en-US" sz="2000" dirty="0" smtClean="0"/>
          </a:p>
          <a:p>
            <a:r>
              <a:rPr lang="en-US" sz="2000" dirty="0" smtClean="0"/>
              <a:t>Important to remember size of SA schooling system (25,000 schools, the top 2% =500 schools!)</a:t>
            </a:r>
          </a:p>
          <a:p>
            <a:r>
              <a:rPr lang="en-US" sz="2000" dirty="0" smtClean="0"/>
              <a:t>Top 1% probably, </a:t>
            </a:r>
            <a:r>
              <a:rPr lang="en-US" sz="2000" u="sng" dirty="0" smtClean="0"/>
              <a:t>not</a:t>
            </a:r>
            <a:r>
              <a:rPr lang="en-US" sz="2000" dirty="0" smtClean="0"/>
              <a:t> top 15% </a:t>
            </a:r>
            <a:r>
              <a:rPr lang="en-US" sz="2000" dirty="0" smtClean="0">
                <a:sym typeface="Wingdings"/>
              </a:rPr>
              <a:t></a:t>
            </a:r>
            <a:endParaRPr lang="en-US" sz="2000" dirty="0"/>
          </a:p>
        </p:txBody>
      </p:sp>
      <p:sp>
        <p:nvSpPr>
          <p:cNvPr id="4" name="Slide Number Placeholder 3"/>
          <p:cNvSpPr>
            <a:spLocks noGrp="1"/>
          </p:cNvSpPr>
          <p:nvPr>
            <p:ph type="sldNum" sz="quarter" idx="12"/>
          </p:nvPr>
        </p:nvSpPr>
        <p:spPr/>
        <p:txBody>
          <a:bodyPr/>
          <a:lstStyle/>
          <a:p>
            <a:fld id="{555B2511-D5A3-487A-82FF-4C039FEE504B}" type="slidenum">
              <a:rPr lang="en-ZA" smtClean="0"/>
              <a:pPr/>
              <a:t>8</a:t>
            </a:fld>
            <a:endParaRPr lang="en-ZA"/>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1412776"/>
            <a:ext cx="6203702" cy="5229200"/>
          </a:xfrm>
          <a:prstGeom prst="rect">
            <a:avLst/>
          </a:prstGeom>
          <a:noFill/>
          <a:ln>
            <a:noFill/>
          </a:ln>
        </p:spPr>
      </p:pic>
      <p:sp>
        <p:nvSpPr>
          <p:cNvPr id="6" name="TextBox 5"/>
          <p:cNvSpPr txBox="1"/>
          <p:nvPr/>
        </p:nvSpPr>
        <p:spPr>
          <a:xfrm>
            <a:off x="539552" y="6488668"/>
            <a:ext cx="4392488" cy="369332"/>
          </a:xfrm>
          <a:prstGeom prst="rect">
            <a:avLst/>
          </a:prstGeom>
          <a:noFill/>
        </p:spPr>
        <p:txBody>
          <a:bodyPr wrap="square" rtlCol="0">
            <a:spAutoFit/>
          </a:bodyPr>
          <a:lstStyle/>
          <a:p>
            <a:r>
              <a:rPr lang="en-US" i="1" dirty="0" smtClean="0"/>
              <a:t>Graph via Stephen Taylor (TIMSS 2003)</a:t>
            </a:r>
            <a:endParaRPr lang="en-US" i="1" dirty="0"/>
          </a:p>
        </p:txBody>
      </p:sp>
    </p:spTree>
    <p:extLst>
      <p:ext uri="{BB962C8B-B14F-4D97-AF65-F5344CB8AC3E}">
        <p14:creationId xmlns:p14="http://schemas.microsoft.com/office/powerpoint/2010/main" xmlns="" val="1374550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5B2511-D5A3-487A-82FF-4C039FEE504B}" type="slidenum">
              <a:rPr lang="en-ZA" smtClean="0"/>
              <a:pPr/>
              <a:t>9</a:t>
            </a:fld>
            <a:endParaRPr lang="en-ZA"/>
          </a:p>
        </p:txBody>
      </p:sp>
      <p:sp>
        <p:nvSpPr>
          <p:cNvPr id="5" name="AutoShape 2" descr="Displaying broad unempl.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6147" name="Picture 3" descr="C:\Users\spaull\Downloads\broad unemp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7975" y="620688"/>
            <a:ext cx="8555125" cy="5409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4246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15956</TotalTime>
  <Words>3152</Words>
  <Application>Microsoft Office PowerPoint</Application>
  <PresentationFormat>On-screen Show (4:3)</PresentationFormat>
  <Paragraphs>568</Paragraphs>
  <Slides>55</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Microsoft Office Excel 97-2003 Worksheet</vt:lpstr>
      <vt:lpstr>Teachers &amp; teacher content knowledge in SA Finding a way forward</vt:lpstr>
      <vt:lpstr>Thank you  Comments &amp; Questions?  This presentation and papers available online at: www.nicspaull.com/research  </vt:lpstr>
      <vt:lpstr>Teacher union membership in SA (as at 31 December 2012)</vt:lpstr>
      <vt:lpstr>Accountability: teacher absenteeism (SACMEQ III – 2007 – 996 teachers)</vt:lpstr>
      <vt:lpstr>Teacher absenteeism SACMEQ III (2007)</vt:lpstr>
      <vt:lpstr>By Gr 3 all children should be able to read, Gr 4 children should be transitioning from “learning to read” to “reading to learn”</vt:lpstr>
      <vt:lpstr>Slide 7</vt:lpstr>
      <vt:lpstr>How do SA’s wealthiest 20% of school perform?</vt:lpstr>
      <vt:lpstr>Slide 9</vt:lpstr>
      <vt:lpstr>Dropout between Gr8 and Gr12</vt:lpstr>
      <vt:lpstr>Qualifications by age (birth cohort), 2011 (Van der Berg, 2013)</vt:lpstr>
      <vt:lpstr>Links between education &amp; the labour-market</vt:lpstr>
      <vt:lpstr>Slide 13</vt:lpstr>
      <vt:lpstr>Slide 14</vt:lpstr>
      <vt:lpstr>Slide 15</vt:lpstr>
      <vt:lpstr>Slide 16</vt:lpstr>
      <vt:lpstr>Slide 17</vt:lpstr>
      <vt:lpstr>Slide 18</vt:lpstr>
      <vt:lpstr>Slide 19</vt:lpstr>
      <vt:lpstr>Slide 20</vt:lpstr>
      <vt:lpstr>There are signs of hope…</vt:lpstr>
      <vt:lpstr>Way forward?</vt:lpstr>
      <vt:lpstr>5 “Take-Home” points</vt:lpstr>
      <vt:lpstr>Further issues we can discuss</vt:lpstr>
      <vt:lpstr>References &amp; further reading</vt:lpstr>
      <vt:lpstr>Slide 26</vt:lpstr>
      <vt:lpstr>Binding constraints approach</vt:lpstr>
      <vt:lpstr>Slide 28</vt:lpstr>
      <vt:lpstr>Slide 29</vt:lpstr>
      <vt:lpstr>Slide 30</vt:lpstr>
      <vt:lpstr>Slide 31</vt:lpstr>
      <vt:lpstr>Grade R/ECD issues needing to be fleshed out?</vt:lpstr>
      <vt:lpstr>Slide 33</vt:lpstr>
      <vt:lpstr>Size of South African economy/population</vt:lpstr>
      <vt:lpstr>Slide 35</vt:lpstr>
      <vt:lpstr>Geographic distribution of poverty</vt:lpstr>
      <vt:lpstr>Sources of deprivation?</vt:lpstr>
      <vt:lpstr>Benefits of education</vt:lpstr>
      <vt:lpstr>Accountability stages...</vt:lpstr>
      <vt:lpstr>What are the root causes of low and unequal achievement? </vt:lpstr>
      <vt:lpstr>Basic overview of matric 2013</vt:lpstr>
      <vt:lpstr>Focus on mathematics – things are improving</vt:lpstr>
      <vt:lpstr>What proportion of matrics take and pass mathematics?</vt:lpstr>
      <vt:lpstr>Matric mathematics statistics (Taylor 2014)</vt:lpstr>
      <vt:lpstr>Are things improving?</vt:lpstr>
      <vt:lpstr>Higher education in perspective</vt:lpstr>
      <vt:lpstr>Gustafsson, 2011 – When &amp; how WP</vt:lpstr>
      <vt:lpstr>How does SA fair internationally?</vt:lpstr>
      <vt:lpstr>TIMSS 1995  2011</vt:lpstr>
      <vt:lpstr>Accountability: teacher absenteeism</vt:lpstr>
      <vt:lpstr>2 education systems</vt:lpstr>
      <vt:lpstr>Slide 52</vt:lpstr>
      <vt:lpstr>Slide 53</vt:lpstr>
      <vt:lpstr>Slide 54</vt:lpstr>
      <vt:lpstr>Slide 55</vt:lpstr>
    </vt:vector>
  </TitlesOfParts>
  <Company>Stellenbosch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Nicholas Spaull</dc:creator>
  <cp:lastModifiedBy>Daniels</cp:lastModifiedBy>
  <cp:revision>512</cp:revision>
  <dcterms:created xsi:type="dcterms:W3CDTF">2012-07-03T12:28:17Z</dcterms:created>
  <dcterms:modified xsi:type="dcterms:W3CDTF">2015-04-04T04:10:50Z</dcterms:modified>
</cp:coreProperties>
</file>